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37" r:id="rId3"/>
    <p:sldId id="339" r:id="rId4"/>
    <p:sldId id="340" r:id="rId5"/>
    <p:sldId id="341" r:id="rId6"/>
    <p:sldId id="352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3" r:id="rId16"/>
    <p:sldId id="350" r:id="rId17"/>
    <p:sldId id="351" r:id="rId18"/>
    <p:sldId id="324" r:id="rId19"/>
    <p:sldId id="327" r:id="rId20"/>
    <p:sldId id="328" r:id="rId21"/>
    <p:sldId id="329" r:id="rId22"/>
    <p:sldId id="330" r:id="rId23"/>
    <p:sldId id="331" r:id="rId24"/>
    <p:sldId id="355" r:id="rId25"/>
    <p:sldId id="356" r:id="rId26"/>
  </p:sldIdLst>
  <p:sldSz cx="10691813" cy="7559675"/>
  <p:notesSz cx="6797675" cy="99266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1E82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9" autoAdjust="0"/>
    <p:restoredTop sz="93483" autoAdjust="0"/>
  </p:normalViewPr>
  <p:slideViewPr>
    <p:cSldViewPr snapToGrid="0">
      <p:cViewPr>
        <p:scale>
          <a:sx n="67" d="100"/>
          <a:sy n="67" d="100"/>
        </p:scale>
        <p:origin x="-258" y="-72"/>
      </p:cViewPr>
      <p:guideLst>
        <p:guide orient="horz" pos="2381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ea typeface="+mn-ea"/>
                <a:cs typeface="Lucida Sans Unicode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ea typeface="+mn-ea"/>
                <a:cs typeface="Lucida Sans Unicode" pitchFamily="34" charset="0"/>
              </a:defRPr>
            </a:lvl1pPr>
          </a:lstStyle>
          <a:p>
            <a:pPr>
              <a:defRPr/>
            </a:pPr>
            <a:fld id="{A295248E-24A3-4829-87B3-B3F8402DFBFB}" type="datetimeFigureOut">
              <a:rPr lang="de-DE"/>
              <a:pPr>
                <a:defRPr/>
              </a:pPr>
              <a:t>10.09.2013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ea typeface="+mn-ea"/>
                <a:cs typeface="Lucida Sans Unicode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ea typeface="+mn-ea"/>
                <a:cs typeface="Lucida Sans Unicode" pitchFamily="34" charset="0"/>
              </a:defRPr>
            </a:lvl1pPr>
          </a:lstStyle>
          <a:p>
            <a:pPr>
              <a:defRPr/>
            </a:pPr>
            <a:fld id="{0BF0E6D5-D0CA-42AD-9E4E-5A72CE30A8E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de-DE">
              <a:cs typeface="Lucida Sans Unicode" pitchFamily="34" charset="0"/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de-DE">
              <a:cs typeface="Lucida Sans Unicode" pitchFamily="34" charset="0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de-DE">
              <a:cs typeface="Lucida Sans Unicode" pitchFamily="34" charset="0"/>
            </a:endParaRP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de-DE">
              <a:cs typeface="Lucida Sans Unicode" pitchFamily="34" charset="0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38463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>
                <a:srgbClr val="080000"/>
              </a:buClr>
              <a:buSzPct val="100000"/>
              <a:buFont typeface="Times New Roman" pitchFamily="18" charset="0"/>
              <a:buNone/>
              <a:tabLst>
                <a:tab pos="0" algn="l"/>
                <a:tab pos="447720" algn="l"/>
                <a:tab pos="897028" algn="l"/>
                <a:tab pos="1346335" algn="l"/>
                <a:tab pos="1795643" algn="l"/>
                <a:tab pos="2244949" algn="l"/>
                <a:tab pos="2694257" algn="l"/>
                <a:tab pos="3143564" algn="l"/>
                <a:tab pos="3592872" algn="l"/>
                <a:tab pos="4042179" algn="l"/>
                <a:tab pos="4491487" algn="l"/>
                <a:tab pos="4940794" algn="l"/>
                <a:tab pos="5390102" algn="l"/>
                <a:tab pos="5839409" algn="l"/>
                <a:tab pos="6288717" algn="l"/>
                <a:tab pos="6738024" algn="l"/>
                <a:tab pos="7187332" algn="l"/>
                <a:tab pos="7636639" algn="l"/>
                <a:tab pos="8085947" algn="l"/>
                <a:tab pos="8535253" algn="l"/>
                <a:tab pos="8984561" algn="l"/>
              </a:tabLst>
              <a:defRPr sz="1200">
                <a:solidFill>
                  <a:srgbClr val="000000"/>
                </a:solidFill>
                <a:ea typeface="+mn-ea"/>
                <a:cs typeface="Lucida Sans Unicode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3854450" y="0"/>
            <a:ext cx="2938463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80000"/>
              </a:buClr>
              <a:buSzPct val="100000"/>
              <a:buFont typeface="Times New Roman" pitchFamily="18" charset="0"/>
              <a:buNone/>
              <a:tabLst>
                <a:tab pos="0" algn="l"/>
                <a:tab pos="447720" algn="l"/>
                <a:tab pos="897028" algn="l"/>
                <a:tab pos="1346335" algn="l"/>
                <a:tab pos="1795643" algn="l"/>
                <a:tab pos="2244949" algn="l"/>
                <a:tab pos="2694257" algn="l"/>
                <a:tab pos="3143564" algn="l"/>
                <a:tab pos="3592872" algn="l"/>
                <a:tab pos="4042179" algn="l"/>
                <a:tab pos="4491487" algn="l"/>
                <a:tab pos="4940794" algn="l"/>
                <a:tab pos="5390102" algn="l"/>
                <a:tab pos="5839409" algn="l"/>
                <a:tab pos="6288717" algn="l"/>
                <a:tab pos="6738024" algn="l"/>
                <a:tab pos="7187332" algn="l"/>
                <a:tab pos="7636639" algn="l"/>
                <a:tab pos="8085947" algn="l"/>
                <a:tab pos="8535253" algn="l"/>
                <a:tab pos="8984561" algn="l"/>
              </a:tabLst>
              <a:defRPr sz="1200">
                <a:solidFill>
                  <a:srgbClr val="000000"/>
                </a:solidFill>
                <a:ea typeface="+mn-ea"/>
                <a:cs typeface="Lucida Sans Unicode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80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06450" y="781050"/>
            <a:ext cx="5187950" cy="36687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06463" y="4691063"/>
            <a:ext cx="4979987" cy="445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06463" y="4691063"/>
            <a:ext cx="4979987" cy="445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/>
          </p:nvPr>
        </p:nvSpPr>
        <p:spPr bwMode="auto">
          <a:xfrm>
            <a:off x="0" y="9463088"/>
            <a:ext cx="2938463" cy="461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9" tIns="45725" rIns="91449" bIns="45725" numCol="1" anchor="b" anchorCtr="0" compatLnSpc="1">
            <a:prstTxWarp prst="textNoShape">
              <a:avLst/>
            </a:prstTxWarp>
          </a:bodyPr>
          <a:lstStyle>
            <a:lvl1pPr algn="l" eaLnBrk="0" hangingPunct="0">
              <a:buClr>
                <a:srgbClr val="080000"/>
              </a:buClr>
              <a:buSzPct val="100000"/>
              <a:buFont typeface="Times New Roman" pitchFamily="18" charset="0"/>
              <a:buNone/>
              <a:tabLst>
                <a:tab pos="0" algn="l"/>
                <a:tab pos="447720" algn="l"/>
                <a:tab pos="897028" algn="l"/>
                <a:tab pos="1346335" algn="l"/>
                <a:tab pos="1795643" algn="l"/>
                <a:tab pos="2244949" algn="l"/>
                <a:tab pos="2694257" algn="l"/>
                <a:tab pos="3143564" algn="l"/>
                <a:tab pos="3592872" algn="l"/>
                <a:tab pos="4042179" algn="l"/>
                <a:tab pos="4491487" algn="l"/>
                <a:tab pos="4940794" algn="l"/>
                <a:tab pos="5390102" algn="l"/>
                <a:tab pos="5839409" algn="l"/>
                <a:tab pos="6288717" algn="l"/>
                <a:tab pos="6738024" algn="l"/>
                <a:tab pos="7187332" algn="l"/>
                <a:tab pos="7636639" algn="l"/>
                <a:tab pos="8085947" algn="l"/>
                <a:tab pos="8535253" algn="l"/>
                <a:tab pos="8984561" algn="l"/>
              </a:tabLst>
              <a:defRPr sz="1200">
                <a:solidFill>
                  <a:srgbClr val="000000"/>
                </a:solidFill>
                <a:ea typeface="+mn-ea"/>
                <a:cs typeface="Lucida Sans Unicode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3854450" y="9463088"/>
            <a:ext cx="2938463" cy="461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9" tIns="45725" rIns="91449" bIns="45725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80000"/>
              </a:buClr>
              <a:buSzPct val="100000"/>
              <a:buFont typeface="Times New Roman" pitchFamily="18" charset="0"/>
              <a:buNone/>
              <a:tabLst>
                <a:tab pos="0" algn="l"/>
                <a:tab pos="447720" algn="l"/>
                <a:tab pos="897028" algn="l"/>
                <a:tab pos="1346335" algn="l"/>
                <a:tab pos="1795643" algn="l"/>
                <a:tab pos="2244949" algn="l"/>
                <a:tab pos="2694257" algn="l"/>
                <a:tab pos="3143564" algn="l"/>
                <a:tab pos="3592872" algn="l"/>
                <a:tab pos="4042179" algn="l"/>
                <a:tab pos="4491487" algn="l"/>
                <a:tab pos="4940794" algn="l"/>
                <a:tab pos="5390102" algn="l"/>
                <a:tab pos="5839409" algn="l"/>
                <a:tab pos="6288717" algn="l"/>
                <a:tab pos="6738024" algn="l"/>
                <a:tab pos="7187332" algn="l"/>
                <a:tab pos="7636639" algn="l"/>
                <a:tab pos="8085947" algn="l"/>
                <a:tab pos="8535253" algn="l"/>
                <a:tab pos="8984561" algn="l"/>
              </a:tabLst>
              <a:defRPr sz="1200">
                <a:solidFill>
                  <a:srgbClr val="000000"/>
                </a:solidFill>
                <a:ea typeface="+mn-ea"/>
                <a:cs typeface="Lucida Sans Unicode" pitchFamily="34" charset="0"/>
              </a:defRPr>
            </a:lvl1pPr>
          </a:lstStyle>
          <a:p>
            <a:pPr>
              <a:defRPr/>
            </a:pPr>
            <a:fld id="{52CAE0B0-60A5-4576-BEE3-A2BAF7A8B7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7DCA77E-D9DE-4413-86F2-03C05FA7F709}" type="slidenum">
              <a:rPr lang="de-DE" smtClean="0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de-DE" smtClean="0"/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952500" y="781050"/>
            <a:ext cx="4902200" cy="36750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49" tIns="45725" rIns="91449" bIns="45725" anchor="ctr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DE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691063"/>
            <a:ext cx="4981575" cy="4454525"/>
          </a:xfrm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lienbildplatzhalt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mtClean="0"/>
          </a:p>
        </p:txBody>
      </p:sp>
      <p:sp>
        <p:nvSpPr>
          <p:cNvPr id="22531" name="Foliennummernplatzhalt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12C5BF6-7899-466D-8659-1D98EB154D43}" type="slidenum">
              <a:rPr lang="de-DE" smtClean="0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88913" y="79375"/>
            <a:ext cx="10209212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eaLnBrk="0" hangingPunct="0"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600" b="1" dirty="0">
                <a:solidFill>
                  <a:srgbClr val="000000"/>
                </a:solidFill>
                <a:latin typeface="Arial" pitchFamily="34" charset="0"/>
              </a:rPr>
              <a:t>Senator für Bau, Umwelt und Verkehr 		19. FNP-Änderung Neustadt/</a:t>
            </a:r>
            <a:r>
              <a:rPr lang="de-DE" sz="1600" b="1" dirty="0" err="1">
                <a:solidFill>
                  <a:srgbClr val="000000"/>
                </a:solidFill>
                <a:latin typeface="Arial" pitchFamily="34" charset="0"/>
              </a:rPr>
              <a:t>Obervieland</a:t>
            </a:r>
            <a:r>
              <a:rPr lang="de-DE" sz="1600" b="1" dirty="0">
                <a:solidFill>
                  <a:srgbClr val="000000"/>
                </a:solidFill>
                <a:latin typeface="Arial" pitchFamily="34" charset="0"/>
              </a:rPr>
              <a:t> BAB 281 BA 2/2</a:t>
            </a:r>
            <a:br>
              <a:rPr lang="de-DE" sz="1600" b="1" dirty="0">
                <a:solidFill>
                  <a:srgbClr val="000000"/>
                </a:solidFill>
                <a:latin typeface="Arial" pitchFamily="34" charset="0"/>
              </a:rPr>
            </a:br>
            <a:r>
              <a:rPr lang="de-DE" sz="1600" b="1" dirty="0">
                <a:solidFill>
                  <a:srgbClr val="000000"/>
                </a:solidFill>
                <a:latin typeface="Arial" pitchFamily="34" charset="0"/>
              </a:rPr>
              <a:t>																				Umweltbericht</a:t>
            </a:r>
            <a:endParaRPr lang="de-DE" sz="16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652463"/>
            <a:ext cx="10113962" cy="1138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6225" y="1951038"/>
            <a:ext cx="10133013" cy="4510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  <p:pic>
        <p:nvPicPr>
          <p:cNvPr id="1029" name="Grafik 8" descr="R_4112_Logo_Marke_RGB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0513" y="6637338"/>
            <a:ext cx="108108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373188" y="7092950"/>
            <a:ext cx="317500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Freiraumplanung </a:t>
            </a:r>
            <a:r>
              <a:rPr lang="de-DE" sz="14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I</a:t>
            </a:r>
            <a:r>
              <a:rPr lang="de-DE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 Umweltplanung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449263" rtl="0" fontAlgn="base">
        <a:spcBef>
          <a:spcPct val="0"/>
        </a:spcBef>
        <a:spcAft>
          <a:spcPct val="0"/>
        </a:spcAft>
        <a:buClr>
          <a:srgbClr val="006600"/>
        </a:buClr>
        <a:buSzPct val="100000"/>
        <a:buFont typeface="Arial" charset="0"/>
        <a:defRPr sz="2400" b="1">
          <a:solidFill>
            <a:srgbClr val="006600"/>
          </a:solidFill>
          <a:latin typeface="+mj-lt"/>
          <a:ea typeface="Lucida Sans Unicode" pitchFamily="34" charset="0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6600"/>
        </a:buClr>
        <a:buSzPct val="100000"/>
        <a:buFont typeface="Arial" charset="0"/>
        <a:defRPr sz="2400" b="1">
          <a:solidFill>
            <a:srgbClr val="006600"/>
          </a:solidFill>
          <a:latin typeface="Arial" pitchFamily="34" charset="0"/>
          <a:ea typeface="Lucida Sans Unicode" pitchFamily="34" charset="0"/>
          <a:cs typeface="Lucida Sans Unicode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6600"/>
        </a:buClr>
        <a:buSzPct val="100000"/>
        <a:buFont typeface="Arial" charset="0"/>
        <a:defRPr sz="2400" b="1">
          <a:solidFill>
            <a:srgbClr val="006600"/>
          </a:solidFill>
          <a:latin typeface="Arial" pitchFamily="34" charset="0"/>
          <a:ea typeface="Lucida Sans Unicode" pitchFamily="34" charset="0"/>
          <a:cs typeface="Lucida Sans Unicode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6600"/>
        </a:buClr>
        <a:buSzPct val="100000"/>
        <a:buFont typeface="Arial" charset="0"/>
        <a:defRPr sz="2400" b="1">
          <a:solidFill>
            <a:srgbClr val="006600"/>
          </a:solidFill>
          <a:latin typeface="Arial" pitchFamily="34" charset="0"/>
          <a:ea typeface="Lucida Sans Unicode" pitchFamily="34" charset="0"/>
          <a:cs typeface="Lucida Sans Unicode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6600"/>
        </a:buClr>
        <a:buSzPct val="100000"/>
        <a:buFont typeface="Arial" charset="0"/>
        <a:defRPr sz="2400" b="1">
          <a:solidFill>
            <a:srgbClr val="006600"/>
          </a:solidFill>
          <a:latin typeface="Arial" pitchFamily="34" charset="0"/>
          <a:ea typeface="Lucida Sans Unicode" pitchFamily="34" charset="0"/>
          <a:cs typeface="Lucida Sans Unicode" pitchFamily="34" charset="0"/>
        </a:defRPr>
      </a:lvl5pPr>
      <a:lvl6pPr marL="457200" algn="l" defTabSz="449263" rtl="0" eaLnBrk="1" fontAlgn="base" hangingPunct="1">
        <a:spcBef>
          <a:spcPct val="0"/>
        </a:spcBef>
        <a:spcAft>
          <a:spcPct val="0"/>
        </a:spcAft>
        <a:buClr>
          <a:srgbClr val="006600"/>
        </a:buClr>
        <a:buSzPct val="100000"/>
        <a:buFont typeface="Arial" pitchFamily="34" charset="0"/>
        <a:defRPr sz="2400" b="1">
          <a:solidFill>
            <a:srgbClr val="006600"/>
          </a:solidFill>
          <a:latin typeface="Arial" pitchFamily="34" charset="0"/>
          <a:cs typeface="Lucida Sans Unicode" pitchFamily="34" charset="0"/>
        </a:defRPr>
      </a:lvl6pPr>
      <a:lvl7pPr marL="914400" algn="l" defTabSz="449263" rtl="0" eaLnBrk="1" fontAlgn="base" hangingPunct="1">
        <a:spcBef>
          <a:spcPct val="0"/>
        </a:spcBef>
        <a:spcAft>
          <a:spcPct val="0"/>
        </a:spcAft>
        <a:buClr>
          <a:srgbClr val="006600"/>
        </a:buClr>
        <a:buSzPct val="100000"/>
        <a:buFont typeface="Arial" pitchFamily="34" charset="0"/>
        <a:defRPr sz="2400" b="1">
          <a:solidFill>
            <a:srgbClr val="006600"/>
          </a:solidFill>
          <a:latin typeface="Arial" pitchFamily="34" charset="0"/>
          <a:cs typeface="Lucida Sans Unicode" pitchFamily="34" charset="0"/>
        </a:defRPr>
      </a:lvl7pPr>
      <a:lvl8pPr marL="1371600" algn="l" defTabSz="449263" rtl="0" eaLnBrk="1" fontAlgn="base" hangingPunct="1">
        <a:spcBef>
          <a:spcPct val="0"/>
        </a:spcBef>
        <a:spcAft>
          <a:spcPct val="0"/>
        </a:spcAft>
        <a:buClr>
          <a:srgbClr val="006600"/>
        </a:buClr>
        <a:buSzPct val="100000"/>
        <a:buFont typeface="Arial" pitchFamily="34" charset="0"/>
        <a:defRPr sz="2400" b="1">
          <a:solidFill>
            <a:srgbClr val="006600"/>
          </a:solidFill>
          <a:latin typeface="Arial" pitchFamily="34" charset="0"/>
          <a:cs typeface="Lucida Sans Unicode" pitchFamily="34" charset="0"/>
        </a:defRPr>
      </a:lvl8pPr>
      <a:lvl9pPr marL="1828800" algn="l" defTabSz="449263" rtl="0" eaLnBrk="1" fontAlgn="base" hangingPunct="1">
        <a:spcBef>
          <a:spcPct val="0"/>
        </a:spcBef>
        <a:spcAft>
          <a:spcPct val="0"/>
        </a:spcAft>
        <a:buClr>
          <a:srgbClr val="006600"/>
        </a:buClr>
        <a:buSzPct val="100000"/>
        <a:buFont typeface="Arial" pitchFamily="34" charset="0"/>
        <a:defRPr sz="2400" b="1">
          <a:solidFill>
            <a:srgbClr val="006600"/>
          </a:solidFill>
          <a:latin typeface="Arial" pitchFamily="34" charset="0"/>
          <a:cs typeface="Lucida Sans Unicode" pitchFamily="34" charset="0"/>
        </a:defRPr>
      </a:lvl9pPr>
    </p:titleStyle>
    <p:bodyStyle>
      <a:lvl1pPr marL="336550" indent="-33655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</a:defRPr>
      </a:lvl1pPr>
      <a:lvl2pPr marL="736600" indent="-27940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Ø"/>
        <a:defRPr sz="2800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Ø"/>
        <a:defRPr sz="2400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Ø"/>
        <a:defRPr sz="2000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Ø"/>
        <a:defRPr sz="2000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992188" y="1600200"/>
            <a:ext cx="8834437" cy="4649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800" b="1">
                <a:solidFill>
                  <a:srgbClr val="000000"/>
                </a:solidFill>
                <a:latin typeface="Arial" charset="0"/>
              </a:rPr>
              <a:t>19. Änderung des Flächennutzungsplanes Bremen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800" b="1">
                <a:solidFill>
                  <a:srgbClr val="000000"/>
                </a:solidFill>
                <a:latin typeface="Arial" charset="0"/>
              </a:rPr>
              <a:t>Neustadt/Obervieland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800" b="1">
                <a:solidFill>
                  <a:srgbClr val="000000"/>
                </a:solidFill>
                <a:latin typeface="Arial" charset="0"/>
              </a:rPr>
              <a:t>Autobahneckverbindung A 281, Bauabschnitt 2/2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2800" b="1">
              <a:solidFill>
                <a:srgbClr val="000000"/>
              </a:solidFill>
              <a:latin typeface="Arial" charset="0"/>
            </a:endParaRPr>
          </a:p>
          <a:p>
            <a:pPr algn="ctr" eaLnBrk="0" hangingPunct="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800">
                <a:solidFill>
                  <a:srgbClr val="000000"/>
                </a:solidFill>
                <a:latin typeface="Arial" charset="0"/>
              </a:rPr>
              <a:t>Beteiligung der Öffentlichkeit gem. § 3 Abs. 1 BauGB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800">
                <a:solidFill>
                  <a:srgbClr val="000000"/>
                </a:solidFill>
                <a:latin typeface="Arial" charset="0"/>
              </a:rPr>
              <a:t>(§ 5 UVPG)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2800">
              <a:solidFill>
                <a:srgbClr val="000000"/>
              </a:solidFill>
              <a:latin typeface="Arial" charset="0"/>
            </a:endParaRPr>
          </a:p>
          <a:p>
            <a:pPr algn="ctr" eaLnBrk="0" hangingPunct="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800">
                <a:solidFill>
                  <a:srgbClr val="000000"/>
                </a:solidFill>
                <a:latin typeface="Arial" charset="0"/>
              </a:rPr>
              <a:t>22. öffentlichen Sitzung des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800">
                <a:solidFill>
                  <a:srgbClr val="000000"/>
                </a:solidFill>
                <a:latin typeface="Arial" charset="0"/>
              </a:rPr>
              <a:t>BEIRATES OBERVIELAND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800" b="1">
                <a:solidFill>
                  <a:srgbClr val="000000"/>
                </a:solidFill>
                <a:latin typeface="Arial" charset="0"/>
              </a:rPr>
              <a:t>Dienstag, 10. September 2013,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800">
                <a:solidFill>
                  <a:srgbClr val="000000"/>
                </a:solidFill>
                <a:latin typeface="Arial" charset="0"/>
              </a:rPr>
              <a:t>Bürgerhaus Gemeinschaftszentrum Obervieland</a:t>
            </a:r>
            <a:endParaRPr lang="de-DE" sz="2800">
              <a:solidFill>
                <a:srgbClr val="000000"/>
              </a:solidFill>
              <a:latin typeface="Arial" charset="0"/>
            </a:endParaRPr>
          </a:p>
          <a:p>
            <a:pPr algn="ctr" eaLnBrk="0" hangingPunct="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800">
                <a:solidFill>
                  <a:srgbClr val="000000"/>
                </a:solidFill>
                <a:latin typeface="Arial" charset="0"/>
              </a:rPr>
              <a:t>Umweltbericht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"/>
          <p:cNvSpPr txBox="1">
            <a:spLocks noChangeArrowheads="1"/>
          </p:cNvSpPr>
          <p:nvPr/>
        </p:nvSpPr>
        <p:spPr bwMode="auto">
          <a:xfrm>
            <a:off x="188913" y="900113"/>
            <a:ext cx="2074862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287" tIns="52144" rIns="104287" bIns="52144">
            <a:spAutoFit/>
          </a:bodyPr>
          <a:lstStyle/>
          <a:p>
            <a:pPr defTabSz="512763" eaLnBrk="0" hangingPunct="0">
              <a:buFont typeface="Times New Roman" pitchFamily="18" charset="0"/>
              <a:buNone/>
            </a:pPr>
            <a:r>
              <a:rPr lang="de-DE" b="1">
                <a:solidFill>
                  <a:schemeClr val="tx1"/>
                </a:solidFill>
                <a:latin typeface="Arial" charset="0"/>
              </a:rPr>
              <a:t>Südvariante:</a:t>
            </a:r>
          </a:p>
        </p:txBody>
      </p:sp>
      <p:pic>
        <p:nvPicPr>
          <p:cNvPr id="15362" name="Picture 2" descr="Su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624013"/>
            <a:ext cx="9845675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2"/>
          <p:cNvSpPr txBox="1">
            <a:spLocks noChangeArrowheads="1"/>
          </p:cNvSpPr>
          <p:nvPr/>
        </p:nvSpPr>
        <p:spPr bwMode="auto">
          <a:xfrm>
            <a:off x="150813" y="862013"/>
            <a:ext cx="10215562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87" tIns="52144" rIns="104287" bIns="52144">
            <a:spAutoFit/>
          </a:bodyPr>
          <a:lstStyle/>
          <a:p>
            <a:pPr defTabSz="512763" eaLnBrk="0" hangingPunct="0">
              <a:buFont typeface="Times New Roman" pitchFamily="18" charset="0"/>
              <a:buNone/>
            </a:pPr>
            <a:r>
              <a:rPr lang="de-DE" sz="2000" b="1">
                <a:solidFill>
                  <a:schemeClr val="tx1"/>
                </a:solidFill>
                <a:latin typeface="Arial" charset="0"/>
              </a:rPr>
              <a:t>Teilziel Geringe Immissionsbelastung (Schutzgüter Mensch einschließlich menschlicher Gesundheit, Tiere, Pflanzen und biologische Vielfalt. Luft und Landschaft)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1731963" y="2322513"/>
          <a:ext cx="8699500" cy="4572000"/>
        </p:xfrm>
        <a:graphic>
          <a:graphicData uri="http://schemas.openxmlformats.org/drawingml/2006/table">
            <a:tbl>
              <a:tblPr/>
              <a:tblGrid>
                <a:gridCol w="130175"/>
                <a:gridCol w="4822825"/>
                <a:gridCol w="936625"/>
                <a:gridCol w="938212"/>
                <a:gridCol w="935038"/>
                <a:gridCol w="93662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Bewertungskriterien</a:t>
                      </a: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NV 1</a:t>
                      </a: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NV 2</a:t>
                      </a: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MV</a:t>
                      </a: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SV</a:t>
                      </a: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Wenig Schall- und Luftverunreinigungen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 Biotopen: Arten- und Lebensgemeinschaften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●●●●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●●●●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●●●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●●●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 Kleingartengebieten (Erholungsnutzung)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●●●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●●●●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9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 vorhanden und potentiellen Siedlungsgebieten (Misch- und Wohngebiete)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●●●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1731963" y="2349500"/>
          <a:ext cx="8763000" cy="4114800"/>
        </p:xfrm>
        <a:graphic>
          <a:graphicData uri="http://schemas.openxmlformats.org/drawingml/2006/table">
            <a:tbl>
              <a:tblPr/>
              <a:tblGrid>
                <a:gridCol w="120650"/>
                <a:gridCol w="4875212"/>
                <a:gridCol w="941388"/>
                <a:gridCol w="942975"/>
                <a:gridCol w="941387"/>
                <a:gridCol w="941388"/>
              </a:tblGrid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Bewertungskriterien</a:t>
                      </a: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NV 1</a:t>
                      </a: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NV 2</a:t>
                      </a: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MV</a:t>
                      </a: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SV</a:t>
                      </a: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Flächenverlust und Beeinträchtigung des Biotopwertes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●●●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●●●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●●●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Geringe Flächenversiegelung (Bilanz)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●●●●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●●●●●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●●●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Verlust an Großbäumen 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●●●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●●●●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Flächenverlust und Beeinträchtigung der Nutzbarkeit von Grünflächen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●●●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AutoNum type="arabicPeriod"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Hohes Ausgleichsvolumen (flächenäquivalente Bilanz)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●●●●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●●●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60" name="Text Box 2"/>
          <p:cNvSpPr txBox="1">
            <a:spLocks noChangeArrowheads="1"/>
          </p:cNvSpPr>
          <p:nvPr/>
        </p:nvSpPr>
        <p:spPr bwMode="auto">
          <a:xfrm>
            <a:off x="150813" y="862013"/>
            <a:ext cx="10215562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87" tIns="52144" rIns="104287" bIns="52144">
            <a:spAutoFit/>
          </a:bodyPr>
          <a:lstStyle/>
          <a:p>
            <a:pPr defTabSz="512763" eaLnBrk="0" hangingPunct="0">
              <a:buFont typeface="Times New Roman" pitchFamily="18" charset="0"/>
              <a:buNone/>
            </a:pPr>
            <a:r>
              <a:rPr lang="de-DE" sz="2000" b="1">
                <a:solidFill>
                  <a:schemeClr val="tx1"/>
                </a:solidFill>
                <a:latin typeface="Arial" charset="0"/>
              </a:rPr>
              <a:t>Teilziel: Geringe Flächeninanspruchnahme in Biotopen und Grünflächen (Schutzgüter Mensch einschließlich menschlicher Gesundheit, Tiere, Pflanzen und biologische Vielfalt. Luft und Landschaft)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1768475" y="2314575"/>
          <a:ext cx="8643938" cy="4678363"/>
        </p:xfrm>
        <a:graphic>
          <a:graphicData uri="http://schemas.openxmlformats.org/drawingml/2006/table">
            <a:tbl>
              <a:tblPr/>
              <a:tblGrid>
                <a:gridCol w="120650"/>
                <a:gridCol w="4802188"/>
                <a:gridCol w="930275"/>
                <a:gridCol w="930275"/>
                <a:gridCol w="930275"/>
                <a:gridCol w="930275"/>
              </a:tblGrid>
              <a:tr h="5127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Bewertungskriterien</a:t>
                      </a: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NV 1</a:t>
                      </a: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NV 2</a:t>
                      </a: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MV</a:t>
                      </a: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SV</a:t>
                      </a: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1427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Biotope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Artenvielfalt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Verinselung,Verkammerung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Vernetzung (Biotopverbund)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●●●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●●●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9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Grünflächen für die Naherholung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Nutzungsminderung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Trennung von Nutzungszusammenhängen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●●●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●●●●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62" name="Text Box 2"/>
          <p:cNvSpPr txBox="1">
            <a:spLocks noChangeArrowheads="1"/>
          </p:cNvSpPr>
          <p:nvPr/>
        </p:nvSpPr>
        <p:spPr bwMode="auto">
          <a:xfrm>
            <a:off x="150813" y="862013"/>
            <a:ext cx="10215562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87" tIns="52144" rIns="104287" bIns="52144">
            <a:spAutoFit/>
          </a:bodyPr>
          <a:lstStyle/>
          <a:p>
            <a:pPr defTabSz="512763" eaLnBrk="0" hangingPunct="0">
              <a:buFont typeface="Times New Roman" pitchFamily="18" charset="0"/>
              <a:buNone/>
            </a:pPr>
            <a:r>
              <a:rPr lang="de-DE" sz="2000" b="1">
                <a:solidFill>
                  <a:schemeClr val="tx1"/>
                </a:solidFill>
                <a:latin typeface="Arial" charset="0"/>
              </a:rPr>
              <a:t>Teilziel Geringe Zerschneidung wichtiger Flächenfunktionen (Schutzgüter Mensch einschließlich menschlicher Gesundheit, Tiere, Pflanzen und biologische Vielfalt. Luft und Landschaft)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1703388" y="2314575"/>
          <a:ext cx="8682037" cy="3657600"/>
        </p:xfrm>
        <a:graphic>
          <a:graphicData uri="http://schemas.openxmlformats.org/drawingml/2006/table">
            <a:tbl>
              <a:tblPr/>
              <a:tblGrid>
                <a:gridCol w="179387"/>
                <a:gridCol w="4764088"/>
                <a:gridCol w="933450"/>
                <a:gridCol w="936625"/>
                <a:gridCol w="933450"/>
                <a:gridCol w="935037"/>
              </a:tblGrid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438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Bewertungskriterien</a:t>
                      </a: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NV 1</a:t>
                      </a: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NV 2</a:t>
                      </a: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MV</a:t>
                      </a: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SV</a:t>
                      </a: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38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Luftaustausch (Kleinklima)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●●●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●●●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●●●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●●●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38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Oberflächenversiegelung und Inanspruchnahme von Grünvolumen/ Biomasse/ Bäumen (Mikro- und Mesoklima)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●●●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●●●●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●●●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38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Inanspruchnahme von Bodendenkmalen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●●●●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●●●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●●●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94" name="Text Box 2"/>
          <p:cNvSpPr txBox="1">
            <a:spLocks noChangeArrowheads="1"/>
          </p:cNvSpPr>
          <p:nvPr/>
        </p:nvSpPr>
        <p:spPr bwMode="auto">
          <a:xfrm>
            <a:off x="150813" y="862013"/>
            <a:ext cx="10215562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87" tIns="52144" rIns="104287" bIns="52144">
            <a:spAutoFit/>
          </a:bodyPr>
          <a:lstStyle/>
          <a:p>
            <a:pPr defTabSz="512763" eaLnBrk="0" hangingPunct="0">
              <a:buFont typeface="Times New Roman" pitchFamily="18" charset="0"/>
              <a:buNone/>
            </a:pPr>
            <a:r>
              <a:rPr lang="de-DE" sz="2000" b="1">
                <a:solidFill>
                  <a:schemeClr val="tx1"/>
                </a:solidFill>
                <a:latin typeface="Arial" charset="0"/>
              </a:rPr>
              <a:t>Teilziel Gutes Klima (Schutzgüter Klima/Luft)</a:t>
            </a:r>
          </a:p>
          <a:p>
            <a:pPr defTabSz="512763" eaLnBrk="0" hangingPunct="0">
              <a:buFont typeface="Times New Roman" pitchFamily="18" charset="0"/>
              <a:buNone/>
            </a:pPr>
            <a:r>
              <a:rPr lang="de-DE" sz="2000" b="1">
                <a:solidFill>
                  <a:schemeClr val="tx1"/>
                </a:solidFill>
                <a:latin typeface="Arial" charset="0"/>
              </a:rPr>
              <a:t>Teilziel Geringe Inanspruchnahme von Kulturgütern (Kulturgüter und sonstige Sachgüter)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150813" y="862013"/>
            <a:ext cx="10215562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87" tIns="52144" rIns="104287" bIns="52144">
            <a:spAutoFit/>
          </a:bodyPr>
          <a:lstStyle/>
          <a:p>
            <a:pPr defTabSz="512763" eaLnBrk="0" hangingPunct="0">
              <a:buFont typeface="Times New Roman" pitchFamily="18" charset="0"/>
              <a:buNone/>
            </a:pPr>
            <a:r>
              <a:rPr lang="de-DE" b="1">
                <a:solidFill>
                  <a:schemeClr val="tx1"/>
                </a:solidFill>
                <a:latin typeface="Arial" charset="0"/>
              </a:rPr>
              <a:t>Ungewichtete Gesamtbeurteilung Umfeldverträglichkeit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312738" y="1568450"/>
          <a:ext cx="10056812" cy="1828800"/>
        </p:xfrm>
        <a:graphic>
          <a:graphicData uri="http://schemas.openxmlformats.org/drawingml/2006/table">
            <a:tbl>
              <a:tblPr/>
              <a:tblGrid>
                <a:gridCol w="2860599"/>
                <a:gridCol w="1707210"/>
                <a:gridCol w="1372510"/>
                <a:gridCol w="1372510"/>
                <a:gridCol w="1372510"/>
                <a:gridCol w="1372510"/>
              </a:tblGrid>
              <a:tr h="70469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i="1" dirty="0" err="1">
                          <a:latin typeface="Arial"/>
                          <a:ea typeface="Times New Roman"/>
                          <a:cs typeface="Times New Roman"/>
                        </a:rPr>
                        <a:t>Zielfeld</a:t>
                      </a:r>
                      <a:endParaRPr lang="de-DE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i="1">
                          <a:latin typeface="Arial"/>
                          <a:ea typeface="Times New Roman"/>
                          <a:cs typeface="Times New Roman"/>
                        </a:rPr>
                        <a:t>Nord-</a:t>
                      </a:r>
                      <a:br>
                        <a:rPr lang="de-DE" sz="2000" i="1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de-DE" sz="2000" i="1">
                          <a:latin typeface="Arial"/>
                          <a:ea typeface="Times New Roman"/>
                          <a:cs typeface="Times New Roman"/>
                        </a:rPr>
                        <a:t>variante 1</a:t>
                      </a:r>
                      <a:endParaRPr lang="de-DE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i="1">
                          <a:latin typeface="Arial"/>
                          <a:ea typeface="Times New Roman"/>
                          <a:cs typeface="Times New Roman"/>
                        </a:rPr>
                        <a:t>Nord-</a:t>
                      </a:r>
                      <a:br>
                        <a:rPr lang="de-DE" sz="2000" i="1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de-DE" sz="2000" i="1">
                          <a:latin typeface="Arial"/>
                          <a:ea typeface="Times New Roman"/>
                          <a:cs typeface="Times New Roman"/>
                        </a:rPr>
                        <a:t>variante 2</a:t>
                      </a:r>
                      <a:endParaRPr lang="de-DE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i="1">
                          <a:latin typeface="Arial"/>
                          <a:ea typeface="Times New Roman"/>
                          <a:cs typeface="Times New Roman"/>
                        </a:rPr>
                        <a:t>Mittel-</a:t>
                      </a:r>
                      <a:br>
                        <a:rPr lang="de-DE" sz="2000" i="1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de-DE" sz="2000" i="1">
                          <a:latin typeface="Arial"/>
                          <a:ea typeface="Times New Roman"/>
                          <a:cs typeface="Times New Roman"/>
                        </a:rPr>
                        <a:t>variante </a:t>
                      </a:r>
                      <a:endParaRPr lang="de-DE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i="1">
                          <a:latin typeface="Arial"/>
                          <a:ea typeface="Times New Roman"/>
                          <a:cs typeface="Times New Roman"/>
                        </a:rPr>
                        <a:t>Süd-</a:t>
                      </a:r>
                      <a:br>
                        <a:rPr lang="de-DE" sz="2000" i="1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de-DE" sz="2000" i="1">
                          <a:latin typeface="Arial"/>
                          <a:ea typeface="Times New Roman"/>
                          <a:cs typeface="Times New Roman"/>
                        </a:rPr>
                        <a:t>variante</a:t>
                      </a:r>
                      <a:endParaRPr lang="de-DE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23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Umfeld-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Punkte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2F"/>
                    </a:solidFill>
                  </a:tcPr>
                </a:tc>
              </a:tr>
              <a:tr h="3523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verträglichkeit</a:t>
                      </a:r>
                      <a:endParaRPr lang="de-DE" sz="20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Note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3,61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2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2"/>
          <p:cNvSpPr txBox="1">
            <a:spLocks noChangeArrowheads="1"/>
          </p:cNvSpPr>
          <p:nvPr/>
        </p:nvSpPr>
        <p:spPr bwMode="auto">
          <a:xfrm>
            <a:off x="150813" y="862013"/>
            <a:ext cx="10215562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87" tIns="52144" rIns="104287" bIns="52144">
            <a:spAutoFit/>
          </a:bodyPr>
          <a:lstStyle/>
          <a:p>
            <a:pPr defTabSz="512763" eaLnBrk="0" hangingPunct="0">
              <a:buFont typeface="Times New Roman" pitchFamily="18" charset="0"/>
              <a:buNone/>
            </a:pPr>
            <a:r>
              <a:rPr lang="de-DE" b="1">
                <a:solidFill>
                  <a:schemeClr val="tx1"/>
                </a:solidFill>
                <a:latin typeface="Arial" charset="0"/>
              </a:rPr>
              <a:t>Ungewichtete Gesamtbeurteilung alle Zielfelder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312738" y="1568450"/>
          <a:ext cx="10056812" cy="4581525"/>
        </p:xfrm>
        <a:graphic>
          <a:graphicData uri="http://schemas.openxmlformats.org/drawingml/2006/table">
            <a:tbl>
              <a:tblPr/>
              <a:tblGrid>
                <a:gridCol w="2860599"/>
                <a:gridCol w="1707210"/>
                <a:gridCol w="1372510"/>
                <a:gridCol w="1372510"/>
                <a:gridCol w="1372510"/>
                <a:gridCol w="1372510"/>
              </a:tblGrid>
              <a:tr h="70469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i="1" dirty="0" err="1">
                          <a:latin typeface="Arial"/>
                          <a:ea typeface="Times New Roman"/>
                          <a:cs typeface="Times New Roman"/>
                        </a:rPr>
                        <a:t>Zielfeld</a:t>
                      </a:r>
                      <a:endParaRPr lang="de-DE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de-DE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i="1">
                          <a:latin typeface="Arial"/>
                          <a:ea typeface="Times New Roman"/>
                          <a:cs typeface="Times New Roman"/>
                        </a:rPr>
                        <a:t>Nord-</a:t>
                      </a:r>
                      <a:br>
                        <a:rPr lang="de-DE" sz="1600" i="1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de-DE" sz="1600" i="1">
                          <a:latin typeface="Arial"/>
                          <a:ea typeface="Times New Roman"/>
                          <a:cs typeface="Times New Roman"/>
                        </a:rPr>
                        <a:t>variante 1</a:t>
                      </a:r>
                      <a:endParaRPr lang="de-DE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i="1">
                          <a:latin typeface="Arial"/>
                          <a:ea typeface="Times New Roman"/>
                          <a:cs typeface="Times New Roman"/>
                        </a:rPr>
                        <a:t>Nord-</a:t>
                      </a:r>
                      <a:br>
                        <a:rPr lang="de-DE" sz="1600" i="1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de-DE" sz="1600" i="1">
                          <a:latin typeface="Arial"/>
                          <a:ea typeface="Times New Roman"/>
                          <a:cs typeface="Times New Roman"/>
                        </a:rPr>
                        <a:t>variante 2</a:t>
                      </a:r>
                      <a:endParaRPr lang="de-DE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i="1">
                          <a:latin typeface="Arial"/>
                          <a:ea typeface="Times New Roman"/>
                          <a:cs typeface="Times New Roman"/>
                        </a:rPr>
                        <a:t>Mittel-</a:t>
                      </a:r>
                      <a:br>
                        <a:rPr lang="de-DE" sz="1600" i="1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de-DE" sz="1600" i="1">
                          <a:latin typeface="Arial"/>
                          <a:ea typeface="Times New Roman"/>
                          <a:cs typeface="Times New Roman"/>
                        </a:rPr>
                        <a:t>variante </a:t>
                      </a:r>
                      <a:endParaRPr lang="de-DE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i="1">
                          <a:latin typeface="Arial"/>
                          <a:ea typeface="Times New Roman"/>
                          <a:cs typeface="Times New Roman"/>
                        </a:rPr>
                        <a:t>Süd-</a:t>
                      </a:r>
                      <a:br>
                        <a:rPr lang="de-DE" sz="1600" i="1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de-DE" sz="1600" i="1">
                          <a:latin typeface="Arial"/>
                          <a:ea typeface="Times New Roman"/>
                          <a:cs typeface="Times New Roman"/>
                        </a:rPr>
                        <a:t>variante</a:t>
                      </a:r>
                      <a:endParaRPr lang="de-DE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234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latin typeface="Arial"/>
                          <a:ea typeface="Times New Roman"/>
                          <a:cs typeface="Times New Roman"/>
                        </a:rPr>
                        <a:t>Verkehr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latin typeface="Arial"/>
                          <a:ea typeface="Times New Roman"/>
                          <a:cs typeface="Times New Roman"/>
                        </a:rPr>
                        <a:t>Punkte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latin typeface="Arial"/>
                          <a:ea typeface="Times New Roman"/>
                          <a:cs typeface="Times New Roman"/>
                        </a:rPr>
                        <a:t>36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latin typeface="Arial"/>
                          <a:ea typeface="Times New Roman"/>
                          <a:cs typeface="Times New Roman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 smtClean="0">
                          <a:latin typeface="Arial"/>
                          <a:ea typeface="Times New Roman"/>
                          <a:cs typeface="Times New Roman"/>
                        </a:rPr>
                        <a:t>58*</a:t>
                      </a:r>
                      <a:endParaRPr lang="de-DE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 smtClean="0">
                          <a:latin typeface="Arial"/>
                          <a:ea typeface="Times New Roman"/>
                          <a:cs typeface="Times New Roman"/>
                        </a:rPr>
                        <a:t>55*</a:t>
                      </a:r>
                      <a:endParaRPr lang="de-DE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2F"/>
                    </a:solidFill>
                  </a:tcPr>
                </a:tc>
              </a:tr>
              <a:tr h="35234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de-DE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latin typeface="Arial"/>
                          <a:ea typeface="Times New Roman"/>
                          <a:cs typeface="Times New Roman"/>
                        </a:rPr>
                        <a:t>Note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latin typeface="Arial"/>
                          <a:ea typeface="Times New Roman"/>
                          <a:cs typeface="Times New Roman"/>
                        </a:rPr>
                        <a:t>3,23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latin typeface="Arial"/>
                          <a:ea typeface="Times New Roman"/>
                          <a:cs typeface="Times New Roman"/>
                        </a:rPr>
                        <a:t>3,23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latin typeface="Arial"/>
                          <a:ea typeface="Times New Roman"/>
                          <a:cs typeface="Times New Roman"/>
                        </a:rPr>
                        <a:t>1,86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latin typeface="Arial"/>
                          <a:ea typeface="Times New Roman"/>
                          <a:cs typeface="Times New Roman"/>
                        </a:rPr>
                        <a:t>1,77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2F"/>
                    </a:solidFill>
                  </a:tcPr>
                </a:tc>
              </a:tr>
              <a:tr h="35234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latin typeface="Arial"/>
                          <a:ea typeface="Times New Roman"/>
                          <a:cs typeface="Times New Roman"/>
                        </a:rPr>
                        <a:t>Städtebau und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latin typeface="Arial"/>
                          <a:ea typeface="Times New Roman"/>
                          <a:cs typeface="Times New Roman"/>
                        </a:rPr>
                        <a:t>Punkte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latin typeface="Arial"/>
                          <a:ea typeface="Times New Roman"/>
                          <a:cs typeface="Times New Roman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latin typeface="Arial"/>
                          <a:ea typeface="Times New Roman"/>
                          <a:cs typeface="Times New Roman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2F"/>
                    </a:solidFill>
                  </a:tcPr>
                </a:tc>
              </a:tr>
              <a:tr h="35234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latin typeface="Arial"/>
                          <a:ea typeface="Times New Roman"/>
                          <a:cs typeface="Times New Roman"/>
                        </a:rPr>
                        <a:t>Siedlungsraum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latin typeface="Arial"/>
                          <a:ea typeface="Times New Roman"/>
                          <a:cs typeface="Times New Roman"/>
                        </a:rPr>
                        <a:t>Note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latin typeface="Arial"/>
                          <a:ea typeface="Times New Roman"/>
                          <a:cs typeface="Times New Roman"/>
                        </a:rPr>
                        <a:t>3,36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latin typeface="Arial"/>
                          <a:ea typeface="Times New Roman"/>
                          <a:cs typeface="Times New Roman"/>
                        </a:rPr>
                        <a:t>3,64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latin typeface="Arial"/>
                          <a:ea typeface="Times New Roman"/>
                          <a:cs typeface="Times New Roman"/>
                        </a:rPr>
                        <a:t>3,00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latin typeface="Arial"/>
                          <a:ea typeface="Times New Roman"/>
                          <a:cs typeface="Times New Roman"/>
                        </a:rPr>
                        <a:t>1,55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2F"/>
                    </a:solidFill>
                  </a:tcPr>
                </a:tc>
              </a:tr>
              <a:tr h="35234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Umfeld-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Punkte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2F"/>
                    </a:solidFill>
                  </a:tcPr>
                </a:tc>
              </a:tr>
              <a:tr h="35234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verträglichkeit</a:t>
                      </a:r>
                      <a:endParaRPr lang="de-DE" sz="16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Note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3,61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2F"/>
                    </a:solidFill>
                  </a:tcPr>
                </a:tc>
              </a:tr>
              <a:tr h="35234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latin typeface="Arial"/>
                          <a:ea typeface="Times New Roman"/>
                          <a:cs typeface="Times New Roman"/>
                        </a:rPr>
                        <a:t>Wirtschaftlichkeit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latin typeface="Arial"/>
                          <a:ea typeface="Times New Roman"/>
                          <a:cs typeface="Times New Roman"/>
                        </a:rPr>
                        <a:t>Punkte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4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latin typeface="Arial"/>
                          <a:ea typeface="Times New Roman"/>
                          <a:cs typeface="Times New Roman"/>
                        </a:rPr>
                        <a:t>Note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latin typeface="Arial"/>
                          <a:ea typeface="Times New Roman"/>
                          <a:cs typeface="Times New Roman"/>
                        </a:rPr>
                        <a:t>1,67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latin typeface="Arial"/>
                          <a:ea typeface="Times New Roman"/>
                          <a:cs typeface="Times New Roman"/>
                        </a:rPr>
                        <a:t>1,33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latin typeface="Arial"/>
                          <a:ea typeface="Times New Roman"/>
                          <a:cs typeface="Times New Roman"/>
                        </a:rPr>
                        <a:t>2,83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latin typeface="Arial"/>
                          <a:ea typeface="Times New Roman"/>
                          <a:cs typeface="Times New Roman"/>
                        </a:rPr>
                        <a:t>1,67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4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latin typeface="Arial"/>
                          <a:ea typeface="Times New Roman"/>
                          <a:cs typeface="Times New Roman"/>
                        </a:rPr>
                        <a:t>Realisierung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latin typeface="Arial"/>
                          <a:ea typeface="Times New Roman"/>
                          <a:cs typeface="Times New Roman"/>
                        </a:rPr>
                        <a:t>Punkte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2F"/>
                    </a:solidFill>
                  </a:tcPr>
                </a:tc>
              </a:tr>
              <a:tr h="35234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latin typeface="Arial"/>
                          <a:ea typeface="Times New Roman"/>
                          <a:cs typeface="Times New Roman"/>
                        </a:rPr>
                        <a:t>Note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latin typeface="Arial"/>
                          <a:ea typeface="Times New Roman"/>
                          <a:cs typeface="Times New Roman"/>
                        </a:rPr>
                        <a:t>3,56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latin typeface="Arial"/>
                          <a:ea typeface="Times New Roman"/>
                          <a:cs typeface="Times New Roman"/>
                        </a:rPr>
                        <a:t>3,56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latin typeface="Arial"/>
                          <a:ea typeface="Times New Roman"/>
                          <a:cs typeface="Times New Roman"/>
                        </a:rPr>
                        <a:t>3,56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latin typeface="Arial"/>
                          <a:ea typeface="Times New Roman"/>
                          <a:cs typeface="Times New Roman"/>
                        </a:rPr>
                        <a:t>1,67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2F"/>
                    </a:solidFill>
                  </a:tcPr>
                </a:tc>
              </a:tr>
              <a:tr h="35234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latin typeface="Arial"/>
                          <a:ea typeface="Times New Roman"/>
                          <a:cs typeface="Times New Roman"/>
                        </a:rPr>
                        <a:t>Gesamtbeurteilung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latin typeface="Arial"/>
                          <a:ea typeface="Times New Roman"/>
                          <a:cs typeface="Times New Roman"/>
                        </a:rPr>
                        <a:t>Note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latin typeface="Arial"/>
                          <a:ea typeface="Times New Roman"/>
                          <a:cs typeface="Times New Roman"/>
                        </a:rPr>
                        <a:t>3,08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latin typeface="Arial"/>
                          <a:ea typeface="Times New Roman"/>
                          <a:cs typeface="Times New Roman"/>
                        </a:rPr>
                        <a:t>3,23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latin typeface="Arial"/>
                          <a:ea typeface="Times New Roman"/>
                          <a:cs typeface="Times New Roman"/>
                        </a:rPr>
                        <a:t>2,85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latin typeface="Arial"/>
                          <a:ea typeface="Times New Roman"/>
                          <a:cs typeface="Times New Roman"/>
                        </a:rPr>
                        <a:t>1,89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2F"/>
                    </a:solidFill>
                  </a:tcPr>
                </a:tc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4924425" y="6280150"/>
            <a:ext cx="5426075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de-DE" dirty="0">
                <a:solidFill>
                  <a:schemeClr val="tx1"/>
                </a:solidFill>
                <a:latin typeface="+mj-lt"/>
              </a:rPr>
              <a:t>* </a:t>
            </a:r>
            <a:r>
              <a:rPr lang="de-DE" sz="2000" dirty="0">
                <a:solidFill>
                  <a:schemeClr val="tx1"/>
                </a:solidFill>
                <a:latin typeface="+mj-lt"/>
              </a:rPr>
              <a:t>Bei Südvariante 1 Bewertungskriterium weniger, daher trotz geringerer Punktzahl bessere Note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150813" y="862013"/>
            <a:ext cx="1021556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87" tIns="52144" rIns="104287" bIns="52144">
            <a:spAutoFit/>
          </a:bodyPr>
          <a:lstStyle/>
          <a:p>
            <a:pPr defTabSz="512763" eaLnBrk="0" hangingPunct="0">
              <a:buFont typeface="Times New Roman" pitchFamily="18" charset="0"/>
              <a:buNone/>
            </a:pPr>
            <a:r>
              <a:rPr lang="de-DE" sz="2000" b="1">
                <a:solidFill>
                  <a:schemeClr val="tx1"/>
                </a:solidFill>
                <a:latin typeface="Arial" charset="0"/>
              </a:rPr>
              <a:t>Gewichtete Gesamtbeurteilung der Varianten</a:t>
            </a: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106918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DE"/>
          </a:p>
        </p:txBody>
      </p:sp>
      <p:pic>
        <p:nvPicPr>
          <p:cNvPr id="23555" name="Picture 1" descr="S-7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08150" y="1316038"/>
            <a:ext cx="8501063" cy="588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"/>
          <p:cNvSpPr txBox="1">
            <a:spLocks noChangeArrowheads="1"/>
          </p:cNvSpPr>
          <p:nvPr/>
        </p:nvSpPr>
        <p:spPr bwMode="auto">
          <a:xfrm>
            <a:off x="301625" y="1604963"/>
            <a:ext cx="10091738" cy="305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87" tIns="52144" rIns="104287" bIns="52144">
            <a:spAutoFit/>
          </a:bodyPr>
          <a:lstStyle/>
          <a:p>
            <a:pPr marL="457200" indent="-457200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u="sng">
                <a:solidFill>
                  <a:schemeClr val="tx1"/>
                </a:solidFill>
                <a:latin typeface="Arial" charset="0"/>
              </a:rPr>
              <a:t>Auswirkungen: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lärmtechnische Untersuchung (16. BImSchV) und Gesamtlärmveränderung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Betrachtung der Luftschadstoffsituation (39. BImSchV)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Veränderung von Funktionsbeziehungen / Trennwirkungen 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Verlust von Baugebieten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Veränderung der Erholungsnutzung/ Erholungseignung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Baustellenbetrieb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88913" y="900113"/>
            <a:ext cx="742315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287" tIns="52144" rIns="104287" bIns="52144">
            <a:spAutoFit/>
          </a:bodyPr>
          <a:lstStyle/>
          <a:p>
            <a:pPr defTabSz="512763" eaLnBrk="0" hangingPunct="0">
              <a:buFont typeface="Times New Roman" pitchFamily="18" charset="0"/>
              <a:buNone/>
            </a:pPr>
            <a:r>
              <a:rPr lang="de-DE" b="1">
                <a:solidFill>
                  <a:schemeClr val="tx1"/>
                </a:solidFill>
                <a:latin typeface="Arial" charset="0"/>
              </a:rPr>
              <a:t>Mensch einschließlich menschlicher Gesundheit: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2"/>
          <p:cNvSpPr txBox="1">
            <a:spLocks noChangeArrowheads="1"/>
          </p:cNvSpPr>
          <p:nvPr/>
        </p:nvSpPr>
        <p:spPr bwMode="auto">
          <a:xfrm>
            <a:off x="301625" y="1604963"/>
            <a:ext cx="10091738" cy="269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87" tIns="52144" rIns="104287" bIns="52144">
            <a:spAutoFit/>
          </a:bodyPr>
          <a:lstStyle/>
          <a:p>
            <a:pPr marL="457200" indent="-457200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u="sng">
                <a:solidFill>
                  <a:schemeClr val="tx1"/>
                </a:solidFill>
                <a:latin typeface="Arial" charset="0"/>
              </a:rPr>
              <a:t>Auswirkungen: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Baustellenbetrieb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Flächeninanspruchnahme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Zerschneidung von Lebensräumen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Zerschneidung von ökologischen Wechselbeziehungen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Beeinträchtigungen durch Lärm und Schadstoffe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Störung durch Beunruhigung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88913" y="900113"/>
            <a:ext cx="6005512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287" tIns="52144" rIns="104287" bIns="52144">
            <a:spAutoFit/>
          </a:bodyPr>
          <a:lstStyle/>
          <a:p>
            <a:pPr defTabSz="512763" eaLnBrk="0" hangingPunct="0">
              <a:buFont typeface="Times New Roman" pitchFamily="18" charset="0"/>
              <a:buNone/>
            </a:pPr>
            <a:r>
              <a:rPr lang="de-DE" b="1">
                <a:solidFill>
                  <a:schemeClr val="tx1"/>
                </a:solidFill>
                <a:latin typeface="Arial" charset="0"/>
              </a:rPr>
              <a:t>Pflanzen, Tiere und biologische Vielfalt: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Grafik 1" descr="A281-2-2_Planungsstand_13-04-24.jpg"/>
          <p:cNvPicPr>
            <a:picLocks noChangeAspect="1"/>
          </p:cNvPicPr>
          <p:nvPr/>
        </p:nvPicPr>
        <p:blipFill>
          <a:blip r:embed="rId2"/>
          <a:srcRect t="-198"/>
          <a:stretch>
            <a:fillRect/>
          </a:stretch>
        </p:blipFill>
        <p:spPr bwMode="auto">
          <a:xfrm>
            <a:off x="2043113" y="850900"/>
            <a:ext cx="8648700" cy="627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2"/>
          <p:cNvSpPr txBox="1">
            <a:spLocks noChangeArrowheads="1"/>
          </p:cNvSpPr>
          <p:nvPr/>
        </p:nvSpPr>
        <p:spPr bwMode="auto">
          <a:xfrm>
            <a:off x="301625" y="1604963"/>
            <a:ext cx="10091738" cy="305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87" tIns="52144" rIns="104287" bIns="52144">
            <a:spAutoFit/>
          </a:bodyPr>
          <a:lstStyle/>
          <a:p>
            <a:pPr marL="457200" indent="-457200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u="sng">
                <a:solidFill>
                  <a:schemeClr val="tx1"/>
                </a:solidFill>
                <a:latin typeface="Arial" charset="0"/>
              </a:rPr>
              <a:t>Auswirkungen: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Baustellenbetrieb 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Versiegelung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Überschüttung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Schadstoffeintrag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Beeinflussung des Grundwasserspiegels (Störung des GW-Körpers)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Straßenentwässerung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Gewässerumbau / - verlegung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88913" y="900113"/>
            <a:ext cx="2525712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287" tIns="52144" rIns="104287" bIns="52144">
            <a:spAutoFit/>
          </a:bodyPr>
          <a:lstStyle/>
          <a:p>
            <a:pPr defTabSz="512763" eaLnBrk="0" hangingPunct="0">
              <a:buFont typeface="Times New Roman" pitchFamily="18" charset="0"/>
              <a:buNone/>
            </a:pPr>
            <a:r>
              <a:rPr lang="de-DE" b="1">
                <a:solidFill>
                  <a:schemeClr val="tx1"/>
                </a:solidFill>
                <a:latin typeface="Arial" charset="0"/>
              </a:rPr>
              <a:t>Boden, Wasser: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/>
          <p:cNvSpPr txBox="1">
            <a:spLocks noChangeArrowheads="1"/>
          </p:cNvSpPr>
          <p:nvPr/>
        </p:nvSpPr>
        <p:spPr bwMode="auto">
          <a:xfrm>
            <a:off x="301625" y="1604963"/>
            <a:ext cx="10091738" cy="158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87" tIns="52144" rIns="104287" bIns="52144">
            <a:spAutoFit/>
          </a:bodyPr>
          <a:lstStyle/>
          <a:p>
            <a:pPr marL="457200" indent="-457200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u="sng">
                <a:solidFill>
                  <a:schemeClr val="tx1"/>
                </a:solidFill>
                <a:latin typeface="Arial" charset="0"/>
              </a:rPr>
              <a:t>Auswirkungen: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Flächenversiegelung 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Verstärkung von Barrierewirkung 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verkehrsbedingte Luftschadstoffimmissionen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88913" y="900113"/>
            <a:ext cx="18161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287" tIns="52144" rIns="104287" bIns="52144">
            <a:spAutoFit/>
          </a:bodyPr>
          <a:lstStyle/>
          <a:p>
            <a:pPr defTabSz="512763" eaLnBrk="0" hangingPunct="0">
              <a:buFont typeface="Times New Roman" pitchFamily="18" charset="0"/>
              <a:buNone/>
            </a:pPr>
            <a:r>
              <a:rPr lang="de-DE" b="1">
                <a:solidFill>
                  <a:schemeClr val="tx1"/>
                </a:solidFill>
                <a:latin typeface="Arial" charset="0"/>
              </a:rPr>
              <a:t>Klima/Luft: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2"/>
          <p:cNvSpPr txBox="1">
            <a:spLocks noChangeArrowheads="1"/>
          </p:cNvSpPr>
          <p:nvPr/>
        </p:nvSpPr>
        <p:spPr bwMode="auto">
          <a:xfrm>
            <a:off x="301625" y="1604963"/>
            <a:ext cx="10091738" cy="269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87" tIns="52144" rIns="104287" bIns="52144">
            <a:spAutoFit/>
          </a:bodyPr>
          <a:lstStyle/>
          <a:p>
            <a:pPr marL="457200" indent="-457200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u="sng">
                <a:solidFill>
                  <a:schemeClr val="tx1"/>
                </a:solidFill>
                <a:latin typeface="Arial" charset="0"/>
              </a:rPr>
              <a:t>Auswirkungen: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Überbauung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Veränderung von Sichtbeziehungen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technische Bauwerke, Böschungen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Beeinträchtigung (Überbauung und Verlärmung sowie visuelle Beeinträchtigung) von Bereichen mit besonderer Bedeutung für das Landschaftserleben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88913" y="900113"/>
            <a:ext cx="225107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287" tIns="52144" rIns="104287" bIns="52144">
            <a:spAutoFit/>
          </a:bodyPr>
          <a:lstStyle/>
          <a:p>
            <a:pPr defTabSz="512763" eaLnBrk="0" hangingPunct="0">
              <a:buFont typeface="Times New Roman" pitchFamily="18" charset="0"/>
              <a:buNone/>
            </a:pPr>
            <a:r>
              <a:rPr lang="de-DE" sz="2800" b="1">
                <a:solidFill>
                  <a:schemeClr val="tx1"/>
                </a:solidFill>
                <a:latin typeface="Arial" charset="0"/>
              </a:rPr>
              <a:t>Landschaft: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>
            <a:spLocks noChangeArrowheads="1"/>
          </p:cNvSpPr>
          <p:nvPr/>
        </p:nvSpPr>
        <p:spPr bwMode="auto">
          <a:xfrm>
            <a:off x="301625" y="1604963"/>
            <a:ext cx="10091738" cy="158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87" tIns="52144" rIns="104287" bIns="52144">
            <a:spAutoFit/>
          </a:bodyPr>
          <a:lstStyle/>
          <a:p>
            <a:pPr marL="457200" indent="-457200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u="sng">
                <a:solidFill>
                  <a:schemeClr val="tx1"/>
                </a:solidFill>
                <a:latin typeface="Arial" charset="0"/>
              </a:rPr>
              <a:t>Auswirkungen: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DE" u="sng">
              <a:solidFill>
                <a:schemeClr val="tx1"/>
              </a:solidFill>
              <a:latin typeface="Arial" charset="0"/>
            </a:endParaRP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Flächeninanspruchnahme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Beeinträchtigungen (Umgebungsschutz)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88913" y="900113"/>
            <a:ext cx="561022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287" tIns="52144" rIns="104287" bIns="52144">
            <a:spAutoFit/>
          </a:bodyPr>
          <a:lstStyle/>
          <a:p>
            <a:pPr defTabSz="512763" eaLnBrk="0" hangingPunct="0">
              <a:buFont typeface="Times New Roman" pitchFamily="18" charset="0"/>
              <a:buNone/>
            </a:pPr>
            <a:r>
              <a:rPr lang="de-DE" b="1">
                <a:solidFill>
                  <a:schemeClr val="tx1"/>
                </a:solidFill>
                <a:latin typeface="Arial" charset="0"/>
              </a:rPr>
              <a:t>Kulturgüter und Sonstige Sachgüter: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2"/>
          <p:cNvSpPr txBox="1">
            <a:spLocks noChangeArrowheads="1"/>
          </p:cNvSpPr>
          <p:nvPr/>
        </p:nvSpPr>
        <p:spPr bwMode="auto">
          <a:xfrm>
            <a:off x="301625" y="1604963"/>
            <a:ext cx="10091738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87" tIns="52144" rIns="104287" bIns="52144">
            <a:spAutoFit/>
          </a:bodyPr>
          <a:lstStyle/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Vorprüfung verschiedener Varianten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Trassenverlauf in einem Bereich, der bereits heute starke Vorbelastungen aufweist (z. B. hohe Versiegelung, Verlärmung)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88913" y="900113"/>
            <a:ext cx="207327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287" tIns="52144" rIns="104287" bIns="52144">
            <a:spAutoFit/>
          </a:bodyPr>
          <a:lstStyle/>
          <a:p>
            <a:pPr defTabSz="512763" eaLnBrk="0" hangingPunct="0">
              <a:buFont typeface="Times New Roman" pitchFamily="18" charset="0"/>
              <a:buNone/>
            </a:pPr>
            <a:r>
              <a:rPr lang="de-DE" b="1">
                <a:solidFill>
                  <a:schemeClr val="tx1"/>
                </a:solidFill>
                <a:latin typeface="Arial" charset="0"/>
              </a:rPr>
              <a:t>Vermeidung: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2"/>
          <p:cNvSpPr txBox="1">
            <a:spLocks noChangeArrowheads="1"/>
          </p:cNvSpPr>
          <p:nvPr/>
        </p:nvSpPr>
        <p:spPr bwMode="auto">
          <a:xfrm>
            <a:off x="301625" y="1604963"/>
            <a:ext cx="10091738" cy="305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87" tIns="52144" rIns="104287" bIns="52144">
            <a:spAutoFit/>
          </a:bodyPr>
          <a:lstStyle/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Siedlungsgehölze standortheimischer Arten nördlich und südlich der Trasse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Entwicklung halbruderaler Gras- und Staudenfluren im Bereich der Uferböschungen von Entwässerungsgräben und des Zuleiters Neuenland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Verlegung des Zuleiters Neuenland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Grünlandextensivierung mit wasserbaulichen Maßnahmen und Neuanlage einer Strauch-Baumhecke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88913" y="900113"/>
            <a:ext cx="552767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287" tIns="52144" rIns="104287" bIns="52144">
            <a:spAutoFit/>
          </a:bodyPr>
          <a:lstStyle/>
          <a:p>
            <a:pPr defTabSz="512763" eaLnBrk="0" hangingPunct="0">
              <a:buFont typeface="Times New Roman" pitchFamily="18" charset="0"/>
              <a:buNone/>
            </a:pPr>
            <a:r>
              <a:rPr lang="de-DE" b="1">
                <a:solidFill>
                  <a:schemeClr val="tx1"/>
                </a:solidFill>
                <a:latin typeface="Arial" charset="0"/>
              </a:rPr>
              <a:t>Ausgleichs- und Ersatzmaßnahmen: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2"/>
          <p:cNvSpPr txBox="1">
            <a:spLocks noChangeArrowheads="1"/>
          </p:cNvSpPr>
          <p:nvPr/>
        </p:nvSpPr>
        <p:spPr bwMode="auto">
          <a:xfrm>
            <a:off x="301625" y="1604963"/>
            <a:ext cx="1009173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87" tIns="52144" rIns="104287" bIns="52144">
            <a:spAutoFit/>
          </a:bodyPr>
          <a:lstStyle/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§ 2 Abs. 4 BauGB: bei der der Aufstellung von Bauleitplänen -  Umweltprüfung nach § 1 Abs. 6 Nr. 7 BauGB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voraussichtlichen erheblichen Umweltauswirkungen des Plans erden ermittelt, beschrieben und bewertet.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Umweltbericht dokumentiert Umweltprüfung auf Grundlage der Anlage 1 zu § 2 Abs. 4 und § 2a BauGB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Umweltbericht - gesonderter Teil der Begründung für den Plan. 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Umweltprüfung: bezieht sich auf das, was nach gegenwärtigem Wissensstand und allgemein anerkannten Prüfmethoden sowie nach Inhalt und Detaillierungsgrad des Bauleitplans angemessenerweise verlangt werden kann (§ 2 Abs. 4, S. 3 BauGB) – Für FNP gebotener Detailierungsgrad. </a:t>
            </a:r>
            <a:endParaRPr lang="de-DE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88913" y="900113"/>
            <a:ext cx="32893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287" tIns="52144" rIns="104287" bIns="52144">
            <a:spAutoFit/>
          </a:bodyPr>
          <a:lstStyle/>
          <a:p>
            <a:pPr defTabSz="512763" eaLnBrk="0" hangingPunct="0">
              <a:buFont typeface="Times New Roman" pitchFamily="18" charset="0"/>
              <a:buNone/>
            </a:pPr>
            <a:r>
              <a:rPr lang="de-DE" b="1">
                <a:solidFill>
                  <a:schemeClr val="tx1"/>
                </a:solidFill>
                <a:latin typeface="Arial" charset="0"/>
              </a:rPr>
              <a:t>Rechtlicher Rahmen: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2"/>
          <p:cNvSpPr txBox="1">
            <a:spLocks noChangeArrowheads="1"/>
          </p:cNvSpPr>
          <p:nvPr/>
        </p:nvSpPr>
        <p:spPr bwMode="auto">
          <a:xfrm>
            <a:off x="301625" y="1604963"/>
            <a:ext cx="10091738" cy="416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87" tIns="52144" rIns="104287" bIns="52144">
            <a:spAutoFit/>
          </a:bodyPr>
          <a:lstStyle/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 u="sng">
                <a:solidFill>
                  <a:schemeClr val="tx1"/>
                </a:solidFill>
                <a:latin typeface="Arial" charset="0"/>
              </a:rPr>
              <a:t>Konzeptalternativen</a:t>
            </a:r>
            <a:r>
              <a:rPr lang="de-DE">
                <a:solidFill>
                  <a:schemeClr val="tx1"/>
                </a:solidFill>
                <a:latin typeface="Arial" charset="0"/>
              </a:rPr>
              <a:t> zum Straßenneubau- bereits auf der Ebene der Bundesverkehrswegeplanung ausgeschieden. 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keine </a:t>
            </a:r>
            <a:r>
              <a:rPr lang="de-DE" u="sng">
                <a:solidFill>
                  <a:schemeClr val="tx1"/>
                </a:solidFill>
                <a:latin typeface="Arial" charset="0"/>
              </a:rPr>
              <a:t>Standortalternativen</a:t>
            </a:r>
            <a:r>
              <a:rPr lang="de-DE">
                <a:solidFill>
                  <a:schemeClr val="tx1"/>
                </a:solidFill>
                <a:latin typeface="Arial" charset="0"/>
              </a:rPr>
              <a:t> – Zwangspunkte: Verknüpfung mit dem realisierten Bauabschnitt 2/1 und dem Autobahnzubringer Arsten.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 u="sng">
                <a:solidFill>
                  <a:schemeClr val="tx1"/>
                </a:solidFill>
                <a:latin typeface="Arial" charset="0"/>
              </a:rPr>
              <a:t>technische Alternativen</a:t>
            </a:r>
            <a:r>
              <a:rPr lang="de-DE">
                <a:solidFill>
                  <a:schemeClr val="tx1"/>
                </a:solidFill>
                <a:latin typeface="Arial" charset="0"/>
              </a:rPr>
              <a:t>:  aufgeständerte Hochlage bzw. die Führung im Tunnel - Die Prüfung von Brücken- und Tunnellösungen in Teilabschnitten war Gegenstand der Variantenprüfung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Eine </a:t>
            </a:r>
            <a:r>
              <a:rPr lang="de-DE" u="sng">
                <a:solidFill>
                  <a:schemeClr val="tx1"/>
                </a:solidFill>
                <a:latin typeface="Arial" charset="0"/>
              </a:rPr>
              <a:t>Nullvariante </a:t>
            </a:r>
            <a:r>
              <a:rPr lang="de-DE">
                <a:solidFill>
                  <a:schemeClr val="tx1"/>
                </a:solidFill>
                <a:latin typeface="Arial" charset="0"/>
              </a:rPr>
              <a:t>stellt für Maßnahmen des vordringlichen Bedarfes gemäß §1 FstrAbG grundsätzlich keine Alternative dar.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Ausbau der Neuenlander Straße: Nordvariante 1 und Nordvariante 2 war Gegenstand der Variantenprüfung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88913" y="900113"/>
            <a:ext cx="209232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287" tIns="52144" rIns="104287" bIns="52144">
            <a:spAutoFit/>
          </a:bodyPr>
          <a:lstStyle/>
          <a:p>
            <a:pPr defTabSz="512763" eaLnBrk="0" hangingPunct="0">
              <a:buFont typeface="Times New Roman" pitchFamily="18" charset="0"/>
              <a:buNone/>
            </a:pPr>
            <a:r>
              <a:rPr lang="de-DE" b="1">
                <a:solidFill>
                  <a:schemeClr val="tx1"/>
                </a:solidFill>
                <a:latin typeface="Arial" charset="0"/>
              </a:rPr>
              <a:t>Alternativen: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2"/>
          <p:cNvSpPr txBox="1">
            <a:spLocks noChangeArrowheads="1"/>
          </p:cNvSpPr>
          <p:nvPr/>
        </p:nvSpPr>
        <p:spPr bwMode="auto">
          <a:xfrm>
            <a:off x="301625" y="1604963"/>
            <a:ext cx="10091738" cy="195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87" tIns="52144" rIns="104287" bIns="52144">
            <a:spAutoFit/>
          </a:bodyPr>
          <a:lstStyle/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A 281 Bauabschnitt BA 2/2 – Konzeptionelle Untersuchungen zur Führung der A 281 östlich des Knotenpunktes Neuenlander Ring/Neuenlander Straße, Schnüll Haller und Partner, März 2004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Aktualisierung / Abgleich durch Planfeststellungsentwurf, mit Blaueintragungen vom Februar 2009 und RE-Entwurf aus 2013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88913" y="900113"/>
            <a:ext cx="511492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287" tIns="52144" rIns="104287" bIns="52144">
            <a:spAutoFit/>
          </a:bodyPr>
          <a:lstStyle/>
          <a:p>
            <a:pPr defTabSz="512763" eaLnBrk="0" hangingPunct="0">
              <a:buFont typeface="Times New Roman" pitchFamily="18" charset="0"/>
              <a:buNone/>
            </a:pPr>
            <a:r>
              <a:rPr lang="de-DE" b="1">
                <a:solidFill>
                  <a:schemeClr val="tx1"/>
                </a:solidFill>
                <a:latin typeface="Arial" charset="0"/>
              </a:rPr>
              <a:t>Varianten: Gutachten/Grundlagen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2"/>
          <p:cNvSpPr txBox="1">
            <a:spLocks noChangeArrowheads="1"/>
          </p:cNvSpPr>
          <p:nvPr/>
        </p:nvSpPr>
        <p:spPr bwMode="auto">
          <a:xfrm>
            <a:off x="301625" y="1604963"/>
            <a:ext cx="10091738" cy="25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87" tIns="52144" rIns="104287" bIns="52144">
            <a:spAutoFit/>
          </a:bodyPr>
          <a:lstStyle/>
          <a:p>
            <a:pPr marL="457200" indent="-457200" eaLnBrk="0" hangingPunct="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Zielfeld Verkehr</a:t>
            </a:r>
          </a:p>
          <a:p>
            <a:pPr marL="457200" indent="-457200" eaLnBrk="0" hangingPunct="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Zielfeld Städtebau und Siedlungsraum</a:t>
            </a:r>
          </a:p>
          <a:p>
            <a:pPr marL="457200" indent="-457200" eaLnBrk="0" hangingPunct="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Zielfeld Umfeldverträglichkeit (Schutzgüter nach UVPG)</a:t>
            </a:r>
          </a:p>
          <a:p>
            <a:pPr marL="457200" indent="-457200" eaLnBrk="0" hangingPunct="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Zielfeld Wirtschaftlichkeit</a:t>
            </a:r>
          </a:p>
          <a:p>
            <a:pPr marL="457200" indent="-457200" eaLnBrk="0" hangingPunct="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de-DE">
                <a:solidFill>
                  <a:schemeClr val="tx1"/>
                </a:solidFill>
                <a:latin typeface="Arial" charset="0"/>
              </a:rPr>
              <a:t>Zielfeld Realisierung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88913" y="900113"/>
            <a:ext cx="501332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287" tIns="52144" rIns="104287" bIns="52144">
            <a:spAutoFit/>
          </a:bodyPr>
          <a:lstStyle/>
          <a:p>
            <a:pPr defTabSz="512763" eaLnBrk="0" hangingPunct="0">
              <a:buFont typeface="Times New Roman" pitchFamily="18" charset="0"/>
              <a:buNone/>
            </a:pPr>
            <a:r>
              <a:rPr lang="de-DE" b="1">
                <a:solidFill>
                  <a:schemeClr val="tx1"/>
                </a:solidFill>
                <a:latin typeface="Arial" charset="0"/>
              </a:rPr>
              <a:t>Varianten: Bewertung Zielfelder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2" descr="Nord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619250"/>
            <a:ext cx="9942513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88913" y="900113"/>
            <a:ext cx="2468562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287" tIns="52144" rIns="104287" bIns="52144">
            <a:spAutoFit/>
          </a:bodyPr>
          <a:lstStyle/>
          <a:p>
            <a:pPr defTabSz="512763" eaLnBrk="0" hangingPunct="0">
              <a:buFont typeface="Times New Roman" pitchFamily="18" charset="0"/>
              <a:buNone/>
            </a:pPr>
            <a:r>
              <a:rPr lang="de-DE" b="1">
                <a:solidFill>
                  <a:schemeClr val="tx1"/>
                </a:solidFill>
                <a:latin typeface="Arial" charset="0"/>
              </a:rPr>
              <a:t>Nordvariante 1: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2"/>
          <p:cNvSpPr txBox="1">
            <a:spLocks noChangeArrowheads="1"/>
          </p:cNvSpPr>
          <p:nvPr/>
        </p:nvSpPr>
        <p:spPr bwMode="auto">
          <a:xfrm>
            <a:off x="188913" y="900113"/>
            <a:ext cx="2468562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287" tIns="52144" rIns="104287" bIns="52144">
            <a:spAutoFit/>
          </a:bodyPr>
          <a:lstStyle/>
          <a:p>
            <a:pPr defTabSz="512763" eaLnBrk="0" hangingPunct="0">
              <a:buFont typeface="Times New Roman" pitchFamily="18" charset="0"/>
              <a:buNone/>
            </a:pPr>
            <a:r>
              <a:rPr lang="de-DE" b="1">
                <a:solidFill>
                  <a:schemeClr val="tx1"/>
                </a:solidFill>
                <a:latin typeface="Arial" charset="0"/>
              </a:rPr>
              <a:t>Nordvariante 2:</a:t>
            </a:r>
          </a:p>
        </p:txBody>
      </p:sp>
      <p:pic>
        <p:nvPicPr>
          <p:cNvPr id="13314" name="Picture 2" descr="Nord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100" y="1619250"/>
            <a:ext cx="9658350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188913" y="900113"/>
            <a:ext cx="2297112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287" tIns="52144" rIns="104287" bIns="52144">
            <a:spAutoFit/>
          </a:bodyPr>
          <a:lstStyle/>
          <a:p>
            <a:pPr defTabSz="512763" eaLnBrk="0" hangingPunct="0">
              <a:buFont typeface="Times New Roman" pitchFamily="18" charset="0"/>
              <a:buNone/>
            </a:pPr>
            <a:r>
              <a:rPr lang="de-DE" b="1">
                <a:solidFill>
                  <a:schemeClr val="tx1"/>
                </a:solidFill>
                <a:latin typeface="Arial" charset="0"/>
              </a:rPr>
              <a:t>Mittelvariante:</a:t>
            </a:r>
          </a:p>
        </p:txBody>
      </p:sp>
      <p:pic>
        <p:nvPicPr>
          <p:cNvPr id="14338" name="Picture 2" descr="Mit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450" y="1604963"/>
            <a:ext cx="9847263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gg_Präsentatio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Lucida Sans Unicode"/>
      </a:majorFont>
      <a:minorFont>
        <a:latin typeface="Times New Roman"/>
        <a:ea typeface=""/>
        <a:cs typeface="Lucida Sans Unicode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Lucida Sans Unicode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tx1"/>
            </a:solidFill>
            <a:latin typeface="+mj-lt"/>
          </a:defRPr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pgg_Präsentation</Template>
  <TotalTime>0</TotalTime>
  <Words>710</Words>
  <Application>Microsoft Office PowerPoint</Application>
  <PresentationFormat>Benutzerdefiniert</PresentationFormat>
  <Paragraphs>275</Paragraphs>
  <Slides>25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Entwurfsvorlage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0" baseType="lpstr">
      <vt:lpstr>Times New Roman</vt:lpstr>
      <vt:lpstr>Arial</vt:lpstr>
      <vt:lpstr>Wingdings</vt:lpstr>
      <vt:lpstr>Symbol</vt:lpstr>
      <vt:lpstr>pgg_Präsentation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  <vt:lpstr>Folie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storz</dc:creator>
  <cp:lastModifiedBy>farndt</cp:lastModifiedBy>
  <cp:revision>44</cp:revision>
  <dcterms:created xsi:type="dcterms:W3CDTF">2013-04-18T12:03:38Z</dcterms:created>
  <dcterms:modified xsi:type="dcterms:W3CDTF">2013-09-10T17:32:55Z</dcterms:modified>
</cp:coreProperties>
</file>