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60" r:id="rId2"/>
    <p:sldId id="272" r:id="rId3"/>
    <p:sldId id="276" r:id="rId4"/>
    <p:sldId id="282" r:id="rId5"/>
    <p:sldId id="277" r:id="rId6"/>
    <p:sldId id="281" r:id="rId7"/>
    <p:sldId id="261" r:id="rId8"/>
    <p:sldId id="262" r:id="rId9"/>
    <p:sldId id="278" r:id="rId10"/>
    <p:sldId id="263" r:id="rId11"/>
    <p:sldId id="265" r:id="rId12"/>
    <p:sldId id="270" r:id="rId13"/>
    <p:sldId id="283" r:id="rId14"/>
    <p:sldId id="266" r:id="rId15"/>
    <p:sldId id="267" r:id="rId16"/>
    <p:sldId id="279" r:id="rId17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9" autoAdjust="0"/>
    <p:restoredTop sz="94660"/>
  </p:normalViewPr>
  <p:slideViewPr>
    <p:cSldViewPr snapToGrid="0" snapToObjects="1">
      <p:cViewPr>
        <p:scale>
          <a:sx n="62" d="100"/>
          <a:sy n="62" d="100"/>
        </p:scale>
        <p:origin x="-978" y="-246"/>
      </p:cViewPr>
      <p:guideLst>
        <p:guide orient="horz" pos="880"/>
        <p:guide pos="1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54A392A-3EEB-4454-B613-F83B980E8719}" type="datetimeFigureOut">
              <a:rPr lang="de-DE"/>
              <a:pPr>
                <a:defRPr/>
              </a:pPr>
              <a:t>10.09.2013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9F250EC-C3B7-4DE7-93CF-B4DAA58E85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7ABC9-0B82-45DE-8810-B5C40C18BF67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D7B2-E279-4B38-ADFB-A4690CB1F77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96A26-5390-4531-B310-84D2706933F1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9817A-8D98-41B7-9B41-63E6626A53A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F0DD0-BDA4-4554-B0EF-4F62A1D893F3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02F22-698F-49CB-B3B7-8FDB526B1FC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96F8-FFCD-4B2F-A47F-A062F5F6E475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EA8D-2309-4E7B-8775-5E6FC48ED4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C0B13-2117-4E31-B94A-AE0833529D3D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48ED7-A4D5-4495-BC7B-43641940381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CED37-DC22-48E6-8B5D-051D433B4B21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9512A-3088-4A87-A409-0D80C8A97A5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26F9E-2BFE-4021-BB4A-63B8C8C17C0F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24C0D-B0B6-46DB-9DB0-4E6CB14AB4A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3988F-A84B-4B0D-9601-66727B201FB9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84B0-F5EC-44B0-9733-AF5B07386A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2EA36-A044-4EEB-AE2D-62EF9A40F995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3E45A-8498-493E-B82A-3CEF16DFD9E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2D682-473A-40C1-BE3E-CB4FEDFC0FF0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49E4-41A1-4400-9E7F-540D4994E99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F54CA-9FA3-4529-9A98-80A96232C39A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A5D80-574D-49A3-8B7A-FE778161EB4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Mastertitelformat bearbeiten</a:t>
            </a:r>
            <a:endParaRPr lang="de-DE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Mastertextformat bearbeiten</a:t>
            </a:r>
          </a:p>
          <a:p>
            <a:pPr lvl="1"/>
            <a:r>
              <a:rPr lang="nl-NL" smtClean="0"/>
              <a:t>Zweite Ebene</a:t>
            </a:r>
          </a:p>
          <a:p>
            <a:pPr lvl="2"/>
            <a:r>
              <a:rPr lang="nl-NL" smtClean="0"/>
              <a:t>Dritte Ebene</a:t>
            </a:r>
          </a:p>
          <a:p>
            <a:pPr lvl="3"/>
            <a:r>
              <a:rPr lang="nl-NL" smtClean="0"/>
              <a:t>Vierte Ebene</a:t>
            </a:r>
          </a:p>
          <a:p>
            <a:pPr lvl="4"/>
            <a:r>
              <a:rPr lang="nl-NL" smtClean="0"/>
              <a:t>Fünfte Ebene</a:t>
            </a:r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10C796-259F-4F63-AAC7-F8CB3299F226}" type="datetime1">
              <a:rPr lang="de-DE"/>
              <a:pPr>
                <a:defRPr/>
              </a:pPr>
              <a:t>10.09.2013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42CEE-43A5-48A2-9C22-37912B3389B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 3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Autobahneckverbindung A 281, Bauabschnitt 2/2</a:t>
            </a: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b="1"/>
              <a:t>Beteiligung der Öffentlichkeit gem. § 3 Abs. 1 BauGB</a:t>
            </a:r>
          </a:p>
          <a:p>
            <a:pPr>
              <a:lnSpc>
                <a:spcPct val="120000"/>
              </a:lnSpc>
              <a:buFont typeface="Lucida Grande"/>
              <a:buChar char="-"/>
            </a:pPr>
            <a:endParaRPr lang="de-DE"/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endParaRPr lang="de-DE"/>
          </a:p>
          <a:p>
            <a:pPr algn="ctr">
              <a:lnSpc>
                <a:spcPct val="120000"/>
              </a:lnSpc>
            </a:pPr>
            <a:r>
              <a:rPr lang="de-DE"/>
              <a:t>22. öffentlichen Sitzung des</a:t>
            </a:r>
          </a:p>
          <a:p>
            <a:pPr algn="ctr">
              <a:lnSpc>
                <a:spcPct val="120000"/>
              </a:lnSpc>
            </a:pPr>
            <a:r>
              <a:rPr lang="de-DE"/>
              <a:t>BEIRATES OBERVIELAND</a:t>
            </a:r>
          </a:p>
          <a:p>
            <a:pPr algn="ctr">
              <a:lnSpc>
                <a:spcPct val="120000"/>
              </a:lnSpc>
            </a:pPr>
            <a:r>
              <a:rPr lang="de-DE"/>
              <a:t>Dienstag, 10. September 2013 </a:t>
            </a:r>
          </a:p>
          <a:p>
            <a:pPr algn="ctr">
              <a:lnSpc>
                <a:spcPct val="120000"/>
              </a:lnSpc>
            </a:pPr>
            <a:r>
              <a:rPr lang="de-DE"/>
              <a:t>Bürgerhaus Gemeinschaftszentrum Obervieland</a:t>
            </a:r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de-DE" b="1"/>
              <a:t>Verfahren/ Erläuterungen zur Begründung  (Tom Lecke-Lopatta SUBV)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de-DE" b="1"/>
              <a:t>Umweltbericht </a:t>
            </a:r>
          </a:p>
          <a:p>
            <a:pPr>
              <a:lnSpc>
                <a:spcPct val="120000"/>
              </a:lnSpc>
              <a:buFont typeface="Lucida Grande"/>
              <a:buChar char="-"/>
            </a:pPr>
            <a:endParaRPr lang="de-DE"/>
          </a:p>
        </p:txBody>
      </p:sp>
      <p:pic>
        <p:nvPicPr>
          <p:cNvPr id="14340" name="Bild 13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4375" y="6356350"/>
            <a:ext cx="7024688" cy="365125"/>
          </a:xfrm>
        </p:spPr>
        <p:txBody>
          <a:bodyPr/>
          <a:lstStyle/>
          <a:p>
            <a:pPr>
              <a:defRPr/>
            </a:pPr>
            <a:r>
              <a:rPr lang="de-DE" sz="800" b="1" dirty="0">
                <a:latin typeface="Arial"/>
                <a:cs typeface="Arial"/>
              </a:rPr>
              <a:t>19. Änderung des </a:t>
            </a:r>
            <a:r>
              <a:rPr lang="de-DE" sz="800" b="1" dirty="0">
                <a:latin typeface="Arial"/>
                <a:cs typeface="Arial"/>
              </a:rPr>
              <a:t>Fplan </a:t>
            </a:r>
            <a:r>
              <a:rPr lang="de-DE" sz="800" dirty="0">
                <a:latin typeface="Arial"/>
                <a:cs typeface="Arial"/>
              </a:rPr>
              <a:t>A </a:t>
            </a:r>
            <a:r>
              <a:rPr lang="de-DE" sz="800" dirty="0">
                <a:latin typeface="Arial"/>
                <a:cs typeface="Arial"/>
              </a:rPr>
              <a:t>281, Bauabschnitt </a:t>
            </a:r>
            <a:r>
              <a:rPr lang="de-DE" sz="800" dirty="0">
                <a:latin typeface="Arial"/>
                <a:cs typeface="Arial"/>
              </a:rPr>
              <a:t>2/2 20.8.2013</a:t>
            </a:r>
            <a:endParaRPr lang="de-DE" sz="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D8693-9B75-4319-87E6-42941C004FA8}" type="slidenum">
              <a:rPr lang="de-DE"/>
              <a:pPr>
                <a:defRPr/>
              </a:pPr>
              <a:t>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3555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itel 4"/>
          <p:cNvSpPr txBox="1">
            <a:spLocks/>
          </p:cNvSpPr>
          <p:nvPr/>
        </p:nvSpPr>
        <p:spPr bwMode="auto">
          <a:xfrm>
            <a:off x="4683125" y="1274763"/>
            <a:ext cx="40354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lnSpc>
                <a:spcPct val="120000"/>
              </a:lnSpc>
              <a:buFont typeface="Lucida Grande"/>
              <a:buChar char="-"/>
            </a:pPr>
            <a:endParaRPr lang="de-DE" sz="1600"/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/>
          <a:srcRect l="11905" t="8324" r="12482" b="26396"/>
          <a:stretch>
            <a:fillRect/>
          </a:stretch>
        </p:blipFill>
        <p:spPr bwMode="auto">
          <a:xfrm>
            <a:off x="360363" y="1974850"/>
            <a:ext cx="401955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8188" y="1974850"/>
            <a:ext cx="4041775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feld 1"/>
          <p:cNvSpPr txBox="1">
            <a:spLocks noChangeArrowheads="1"/>
          </p:cNvSpPr>
          <p:nvPr/>
        </p:nvSpPr>
        <p:spPr bwMode="auto">
          <a:xfrm>
            <a:off x="323850" y="1571625"/>
            <a:ext cx="240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Alter Geltungsbereich</a:t>
            </a:r>
          </a:p>
        </p:txBody>
      </p:sp>
      <p:sp>
        <p:nvSpPr>
          <p:cNvPr id="23560" name="Textfeld 8"/>
          <p:cNvSpPr txBox="1">
            <a:spLocks noChangeArrowheads="1"/>
          </p:cNvSpPr>
          <p:nvPr/>
        </p:nvSpPr>
        <p:spPr bwMode="auto">
          <a:xfrm>
            <a:off x="4467225" y="1571625"/>
            <a:ext cx="2557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Neuer Geltungsbereich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1DDF6-5867-4FE7-8D3A-59BD01283EE1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4579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1373188"/>
            <a:ext cx="41703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4"/>
          <p:cNvSpPr txBox="1">
            <a:spLocks/>
          </p:cNvSpPr>
          <p:nvPr/>
        </p:nvSpPr>
        <p:spPr>
          <a:xfrm>
            <a:off x="4683125" y="1020763"/>
            <a:ext cx="4035425" cy="55943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600" b="1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Geänderter Geltungsbereich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600" b="1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b="1" dirty="0" smtClean="0">
                <a:latin typeface="Arial"/>
                <a:cs typeface="Arial"/>
              </a:rPr>
              <a:t>Geltungsbereich gegenüber </a:t>
            </a:r>
            <a:r>
              <a:rPr lang="de-DE" sz="1600" b="1" dirty="0">
                <a:latin typeface="Arial"/>
                <a:cs typeface="Arial"/>
              </a:rPr>
              <a:t>dem Planaufstellungsbeschluss </a:t>
            </a:r>
            <a:r>
              <a:rPr lang="de-DE" sz="1600" b="1" dirty="0" smtClean="0">
                <a:latin typeface="Arial"/>
                <a:cs typeface="Arial"/>
              </a:rPr>
              <a:t>verkleinert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600" b="1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b="1" dirty="0" smtClean="0">
                <a:latin typeface="Arial"/>
                <a:cs typeface="Arial"/>
              </a:rPr>
              <a:t>Damit Gegenstand des Verfahrens: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600" b="1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latin typeface="Arial"/>
                <a:cs typeface="Arial"/>
              </a:rPr>
              <a:t>genaue </a:t>
            </a:r>
            <a:r>
              <a:rPr lang="de-DE" sz="1600" dirty="0">
                <a:latin typeface="Arial"/>
                <a:cs typeface="Arial"/>
              </a:rPr>
              <a:t>Lagebestimmung des Bauabschnittes 2/2 der A 281 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6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latin typeface="Arial"/>
                <a:cs typeface="Arial"/>
              </a:rPr>
              <a:t>Verknüpfungsmöglichkeiten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mit </a:t>
            </a:r>
            <a:r>
              <a:rPr lang="de-DE" sz="1600" dirty="0">
                <a:latin typeface="Arial"/>
                <a:cs typeface="Arial"/>
              </a:rPr>
              <a:t>dem Stadtstraßennetz 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dirty="0">
                <a:latin typeface="Arial"/>
                <a:cs typeface="Arial"/>
              </a:rPr>
              <a:t>d</a:t>
            </a:r>
            <a:r>
              <a:rPr lang="de-DE" sz="1600" dirty="0" smtClean="0">
                <a:latin typeface="Arial"/>
                <a:cs typeface="Arial"/>
              </a:rPr>
              <a:t>em Autobahnzubringer Arsten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Verknüpfung </a:t>
            </a:r>
            <a:r>
              <a:rPr lang="de-DE" sz="1600" dirty="0">
                <a:latin typeface="Arial"/>
                <a:cs typeface="Arial"/>
              </a:rPr>
              <a:t>der A 281 mit der A 1 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82BD8-E778-44A1-B9EC-50DCDA74DE6B}" type="slidenum">
              <a:rPr lang="de-DE"/>
              <a:pPr>
                <a:defRPr/>
              </a:pPr>
              <a:t>11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5603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4"/>
          <p:cNvSpPr txBox="1">
            <a:spLocks/>
          </p:cNvSpPr>
          <p:nvPr/>
        </p:nvSpPr>
        <p:spPr>
          <a:xfrm>
            <a:off x="4683125" y="1274763"/>
            <a:ext cx="4035425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b="1" dirty="0" smtClean="0">
                <a:latin typeface="Arial"/>
                <a:cs typeface="Arial"/>
              </a:rPr>
              <a:t>Änderungsplan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600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dirty="0" smtClean="0">
                <a:latin typeface="Arial"/>
                <a:cs typeface="Arial"/>
              </a:rPr>
              <a:t>Kern </a:t>
            </a:r>
            <a:r>
              <a:rPr lang="de-DE" sz="1600" dirty="0">
                <a:latin typeface="Arial"/>
                <a:cs typeface="Arial"/>
              </a:rPr>
              <a:t>der </a:t>
            </a:r>
            <a:r>
              <a:rPr lang="de-DE" sz="1600" dirty="0" smtClean="0">
                <a:latin typeface="Arial"/>
                <a:cs typeface="Arial"/>
              </a:rPr>
              <a:t>Planänderung: 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6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Verlagerung der Darstellung </a:t>
            </a:r>
            <a:r>
              <a:rPr lang="de-DE" sz="1600" dirty="0">
                <a:latin typeface="Arial"/>
                <a:cs typeface="Arial"/>
              </a:rPr>
              <a:t>der Autobahneckverbindung </a:t>
            </a:r>
            <a:r>
              <a:rPr lang="de-DE" sz="1600" dirty="0" smtClean="0">
                <a:latin typeface="Arial"/>
                <a:cs typeface="Arial"/>
              </a:rPr>
              <a:t>nach </a:t>
            </a:r>
            <a:r>
              <a:rPr lang="de-DE" sz="1600" dirty="0">
                <a:latin typeface="Arial"/>
                <a:cs typeface="Arial"/>
              </a:rPr>
              <a:t>Süden in den gewerblich genutzten Bereich und in den Bereich der bäuerlichen Restnutzungen bzw. südlich </a:t>
            </a:r>
            <a:r>
              <a:rPr lang="de-DE" sz="1600" dirty="0" smtClean="0">
                <a:latin typeface="Arial"/>
                <a:cs typeface="Arial"/>
              </a:rPr>
              <a:t>davon</a:t>
            </a:r>
            <a:endParaRPr lang="de-DE" sz="1600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1373188"/>
            <a:ext cx="41703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A5CAC-CF94-4610-9D15-0B95BC230B79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6627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4"/>
          <p:cNvSpPr txBox="1">
            <a:spLocks/>
          </p:cNvSpPr>
          <p:nvPr/>
        </p:nvSpPr>
        <p:spPr>
          <a:xfrm>
            <a:off x="4683125" y="1274763"/>
            <a:ext cx="4035425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dirty="0" smtClean="0">
                <a:latin typeface="Arial"/>
                <a:cs typeface="Arial"/>
              </a:rPr>
              <a:t>Entwurf zum neuen FNP 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dirty="0">
                <a:latin typeface="Arial"/>
                <a:cs typeface="Arial"/>
              </a:rPr>
              <a:t>d</a:t>
            </a:r>
            <a:r>
              <a:rPr lang="de-DE" sz="1600" dirty="0" smtClean="0">
                <a:latin typeface="Arial"/>
                <a:cs typeface="Arial"/>
              </a:rPr>
              <a:t>erzeit im Verfahren: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600" dirty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dirty="0" smtClean="0">
                <a:latin typeface="Arial"/>
                <a:cs typeface="Arial"/>
              </a:rPr>
              <a:t>Unverändert Trasse B6(n) </a:t>
            </a:r>
            <a:r>
              <a:rPr lang="de-DE" sz="1600" smtClean="0">
                <a:latin typeface="Arial"/>
                <a:cs typeface="Arial"/>
              </a:rPr>
              <a:t>quert Flughafen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600" dirty="0">
              <a:latin typeface="Arial"/>
              <a:cs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D837-B3FB-42A1-8365-87917580328D}" type="slidenum">
              <a:rPr lang="de-DE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/>
          <a:srcRect l="26285" t="22858" r="25047" b="9181"/>
          <a:stretch>
            <a:fillRect/>
          </a:stretch>
        </p:blipFill>
        <p:spPr bwMode="auto">
          <a:xfrm>
            <a:off x="171450" y="1482725"/>
            <a:ext cx="4460875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7651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4"/>
          <p:cNvSpPr txBox="1">
            <a:spLocks/>
          </p:cNvSpPr>
          <p:nvPr/>
        </p:nvSpPr>
        <p:spPr>
          <a:xfrm>
            <a:off x="4683125" y="1274763"/>
            <a:ext cx="4035425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600" b="1" dirty="0" smtClean="0">
                <a:latin typeface="Arial"/>
                <a:cs typeface="Arial"/>
              </a:rPr>
              <a:t>Variante 4 Süd modifiziert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Berücksichtigung </a:t>
            </a:r>
            <a:r>
              <a:rPr lang="de-DE" sz="1600" dirty="0">
                <a:latin typeface="Arial"/>
                <a:cs typeface="Arial"/>
              </a:rPr>
              <a:t>der Sanierungsziele des 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>
                <a:latin typeface="Arial"/>
                <a:cs typeface="Arial"/>
              </a:rPr>
              <a:t>Sanierungsgebietes „</a:t>
            </a:r>
            <a:r>
              <a:rPr lang="de-DE" sz="1600" dirty="0" err="1">
                <a:latin typeface="Arial"/>
                <a:cs typeface="Arial"/>
              </a:rPr>
              <a:t>Huckelriede</a:t>
            </a:r>
            <a:r>
              <a:rPr lang="de-DE" sz="1600" dirty="0">
                <a:latin typeface="Arial"/>
                <a:cs typeface="Arial"/>
              </a:rPr>
              <a:t>/</a:t>
            </a:r>
            <a:r>
              <a:rPr lang="de-DE" sz="1600" dirty="0" err="1">
                <a:latin typeface="Arial"/>
                <a:cs typeface="Arial"/>
              </a:rPr>
              <a:t>Sielhof</a:t>
            </a:r>
            <a:r>
              <a:rPr lang="de-DE" sz="1600" dirty="0" smtClean="0">
                <a:latin typeface="Arial"/>
                <a:cs typeface="Arial"/>
              </a:rPr>
              <a:t>“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=&gt; erhöhte </a:t>
            </a:r>
            <a:r>
              <a:rPr lang="de-DE" sz="1600" dirty="0">
                <a:latin typeface="Arial"/>
                <a:cs typeface="Arial"/>
              </a:rPr>
              <a:t>Anforderungen an eine städtebaulich verträgliche Einbindung der </a:t>
            </a:r>
            <a:r>
              <a:rPr lang="de-DE" sz="1600" dirty="0" smtClean="0">
                <a:latin typeface="Arial"/>
                <a:cs typeface="Arial"/>
              </a:rPr>
              <a:t>Trassenvariante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dirty="0" err="1" smtClean="0">
                <a:latin typeface="Arial"/>
                <a:cs typeface="Arial"/>
              </a:rPr>
              <a:t>Vertunnelung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>
                <a:latin typeface="Arial"/>
                <a:cs typeface="Arial"/>
              </a:rPr>
              <a:t>im Bereich von </a:t>
            </a:r>
            <a:r>
              <a:rPr lang="de-DE" sz="1600" dirty="0" err="1">
                <a:latin typeface="Arial"/>
                <a:cs typeface="Arial"/>
              </a:rPr>
              <a:t>Huckelriede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smtClean="0">
                <a:latin typeface="Arial"/>
                <a:cs typeface="Arial"/>
              </a:rPr>
              <a:t>(Variante 4 SÜD)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=&gt; Reduzierung der Trennwirkung und Verbesserung der Erschließungs-funktion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dirty="0" smtClean="0">
                <a:latin typeface="Arial"/>
                <a:cs typeface="Arial"/>
              </a:rPr>
              <a:t>Beibehaltung der </a:t>
            </a:r>
            <a:r>
              <a:rPr lang="de-DE" sz="1600" dirty="0">
                <a:latin typeface="Arial"/>
                <a:cs typeface="Arial"/>
              </a:rPr>
              <a:t>positiven städtebaulichen sowie lärmtechnischen Auswirkungen auf das </a:t>
            </a:r>
            <a:r>
              <a:rPr lang="de-DE" sz="1600" dirty="0" smtClean="0">
                <a:latin typeface="Arial"/>
                <a:cs typeface="Arial"/>
              </a:rPr>
              <a:t>Stadtteilgebiet</a:t>
            </a: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27653" name="Picture 2" descr="4SÜD modifizi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1381125"/>
            <a:ext cx="4176713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1EEE1-48DB-4B29-AA96-23F8DE9F709E}" type="slidenum">
              <a:rPr lang="de-DE"/>
              <a:pPr>
                <a:defRPr/>
              </a:pPr>
              <a:t>14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Bild 3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Wirkung Flächennutzungsplan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 smtClean="0">
                <a:latin typeface="Arial"/>
                <a:cs typeface="Arial"/>
              </a:rPr>
              <a:t>Die </a:t>
            </a:r>
            <a:r>
              <a:rPr lang="de-DE" sz="1800" dirty="0">
                <a:latin typeface="Arial"/>
                <a:cs typeface="Arial"/>
              </a:rPr>
              <a:t>Südvariante </a:t>
            </a:r>
            <a:r>
              <a:rPr lang="de-DE" sz="1800" dirty="0" smtClean="0">
                <a:latin typeface="Arial"/>
                <a:cs typeface="Arial"/>
              </a:rPr>
              <a:t>bildet die </a:t>
            </a:r>
            <a:r>
              <a:rPr lang="de-DE" sz="1800" dirty="0">
                <a:latin typeface="Arial"/>
                <a:cs typeface="Arial"/>
              </a:rPr>
              <a:t>Basis für weitere planerische und technische Konkretisierungen (z. B. der Auf- und Abfahrten), wie sie auch schon u. a. mit dem Ziel einer weiteren Minimierung von Kosten bei gleichzeitig möglichst hohem Lärmschutz untersucht wurden (s. Variante 4 Süd und 4 Süd modifiziert).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>
                <a:latin typeface="Arial"/>
                <a:cs typeface="Arial"/>
              </a:rPr>
              <a:t>Die Variante 4 </a:t>
            </a:r>
            <a:r>
              <a:rPr lang="de-DE" sz="1800" dirty="0" smtClean="0">
                <a:latin typeface="Arial"/>
                <a:cs typeface="Arial"/>
              </a:rPr>
              <a:t>Süd modifiziert </a:t>
            </a:r>
            <a:r>
              <a:rPr lang="de-DE" sz="1800" dirty="0">
                <a:latin typeface="Arial"/>
                <a:cs typeface="Arial"/>
              </a:rPr>
              <a:t>ist Grundlage für die Darstellung im Flächennutzungsplan und in den Fachplanungen der jeweiligen Aufgabenträger. 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800" dirty="0">
              <a:latin typeface="Arial"/>
              <a:cs typeface="Arial"/>
            </a:endParaRPr>
          </a:p>
        </p:txBody>
      </p:sp>
      <p:pic>
        <p:nvPicPr>
          <p:cNvPr id="28676" name="Bild 13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1B758-E958-4C49-BD48-2B195CEE87EE}" type="slidenum">
              <a:rPr lang="de-DE"/>
              <a:pPr>
                <a:defRPr/>
              </a:pPr>
              <a:t>15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Bild 3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Zeitplan: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TöB-Beteiligung bis 27. September 2013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Öffentliche Auslegung noch in diesem Jahr 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Beschluss F-</a:t>
            </a:r>
            <a:r>
              <a:rPr lang="de-DE" sz="1800" b="1" dirty="0">
                <a:latin typeface="Arial"/>
                <a:cs typeface="Arial"/>
              </a:rPr>
              <a:t>P</a:t>
            </a:r>
            <a:r>
              <a:rPr lang="de-DE" sz="1800" b="1" dirty="0" smtClean="0">
                <a:latin typeface="Arial"/>
                <a:cs typeface="Arial"/>
              </a:rPr>
              <a:t>lanänderung Frühjahr 2013 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>
                <a:latin typeface="Arial"/>
                <a:cs typeface="Arial"/>
              </a:rPr>
              <a:t>u</a:t>
            </a:r>
            <a:r>
              <a:rPr lang="de-DE" sz="1800" b="1" dirty="0" smtClean="0">
                <a:latin typeface="Arial"/>
                <a:cs typeface="Arial"/>
              </a:rPr>
              <a:t>nmittelbar anschließend Vorbereitung Planfeststellungsunterlagen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Ziel 2015 </a:t>
            </a:r>
            <a:r>
              <a:rPr lang="de-DE" sz="1800" b="1" smtClean="0">
                <a:latin typeface="Arial"/>
                <a:cs typeface="Arial"/>
              </a:rPr>
              <a:t>neuer Planfeststellungsbeschluss</a:t>
            </a:r>
            <a:endParaRPr lang="de-DE" sz="1800" b="1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800" dirty="0">
              <a:latin typeface="Arial"/>
              <a:cs typeface="Arial"/>
            </a:endParaRPr>
          </a:p>
        </p:txBody>
      </p:sp>
      <p:pic>
        <p:nvPicPr>
          <p:cNvPr id="29700" name="Bild 13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A7169-B558-4517-B485-D4A494C0A528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15363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1373188"/>
            <a:ext cx="41703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4"/>
          <p:cNvSpPr txBox="1">
            <a:spLocks/>
          </p:cNvSpPr>
          <p:nvPr/>
        </p:nvSpPr>
        <p:spPr>
          <a:xfrm>
            <a:off x="5013325" y="1020763"/>
            <a:ext cx="4035425" cy="55943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 smtClean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b="1" dirty="0">
              <a:latin typeface="Arial"/>
              <a:cs typeface="Arial"/>
            </a:endParaRP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Überblick Verlauf A281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Lage BA 2/2 im Bremer Raum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600" dirty="0">
              <a:latin typeface="Arial"/>
              <a:cs typeface="Arial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5"/>
          <a:srcRect l="34534" t="16696" r="11925" b="7776"/>
          <a:stretch>
            <a:fillRect/>
          </a:stretch>
        </p:blipFill>
        <p:spPr bwMode="auto">
          <a:xfrm>
            <a:off x="171450" y="1146175"/>
            <a:ext cx="4843463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BDA13-2AC0-4F4D-B6FD-7685A9FA48F8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16387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itel 4"/>
          <p:cNvSpPr txBox="1">
            <a:spLocks/>
          </p:cNvSpPr>
          <p:nvPr/>
        </p:nvSpPr>
        <p:spPr bwMode="auto">
          <a:xfrm>
            <a:off x="190500" y="1111250"/>
            <a:ext cx="85280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In vorrangegangenen Verfahren gegenüber den ursprünglichen Darstellungen geänderter Streckenverlauf 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1809750"/>
            <a:ext cx="91440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19. Änderung des Fplan A 281, Bauabschnitt 2/2 20.8.2013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C632A-4803-4856-BA21-126FA39B2BD9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17411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itel 4"/>
          <p:cNvSpPr txBox="1">
            <a:spLocks/>
          </p:cNvSpPr>
          <p:nvPr/>
        </p:nvSpPr>
        <p:spPr bwMode="auto">
          <a:xfrm>
            <a:off x="190500" y="1111250"/>
            <a:ext cx="85280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/>
              <a:t>In vorrangegangenen Verfahren gegenüber den ursprünglichen Darstellungen geänderter Streckenverlauf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19. Änderung des Fplan A 281, Bauabschnitt 2/2 20.8.2013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F52631-35DC-4396-809D-D44177FFDBA6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4"/>
          <a:srcRect b="14449"/>
          <a:stretch>
            <a:fillRect/>
          </a:stretch>
        </p:blipFill>
        <p:spPr bwMode="auto">
          <a:xfrm rot="10800000">
            <a:off x="1812925" y="1833563"/>
            <a:ext cx="6523038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18435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itel 4"/>
          <p:cNvSpPr txBox="1">
            <a:spLocks/>
          </p:cNvSpPr>
          <p:nvPr/>
        </p:nvSpPr>
        <p:spPr bwMode="auto">
          <a:xfrm>
            <a:off x="190500" y="1274763"/>
            <a:ext cx="85280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de-DE"/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/>
          <a:srcRect l="16286" t="12495" r="25523" b="5676"/>
          <a:stretch>
            <a:fillRect/>
          </a:stretch>
        </p:blipFill>
        <p:spPr bwMode="auto">
          <a:xfrm>
            <a:off x="228600" y="1304925"/>
            <a:ext cx="5392738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60FA5-C281-42ED-ADA2-63FCF4F64C33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18440" name="Rechteck 7"/>
          <p:cNvSpPr>
            <a:spLocks noChangeArrowheads="1"/>
          </p:cNvSpPr>
          <p:nvPr/>
        </p:nvSpPr>
        <p:spPr bwMode="auto">
          <a:xfrm>
            <a:off x="5857875" y="1447800"/>
            <a:ext cx="2841625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Lucida Grande"/>
              <a:buChar char="-"/>
            </a:pPr>
            <a:r>
              <a:rPr lang="de-DE"/>
              <a:t>Ziel: abgerückt von Neuenlander Straße</a:t>
            </a:r>
          </a:p>
          <a:p>
            <a:pPr marL="285750" indent="-285750">
              <a:lnSpc>
                <a:spcPct val="120000"/>
              </a:lnSpc>
              <a:buFont typeface="Lucida Grande"/>
              <a:buChar char="-"/>
            </a:pPr>
            <a:r>
              <a:rPr lang="de-DE"/>
              <a:t>Zwangspunkte: aber dennoch erhebliche Planungsspielräume insbesondere hinsichtlich der Verknüpfungsmöglich-keiten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19459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Verfahren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600" b="1" dirty="0">
                <a:latin typeface="Arial"/>
                <a:cs typeface="Arial"/>
              </a:rPr>
              <a:t>Planaufstellung 26.04.2001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200" dirty="0">
                <a:latin typeface="Arial"/>
                <a:cs typeface="Arial"/>
              </a:rPr>
              <a:t>110. Änderung des Flächennutzungsplanes Bremen 1983 </a:t>
            </a:r>
            <a:endParaRPr lang="de-DE" sz="1200" dirty="0" smtClean="0">
              <a:latin typeface="Arial"/>
              <a:cs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CEBCD-05F7-4C2D-A4A1-E3A9BA6F379E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28625" y="2719388"/>
            <a:ext cx="7600950" cy="2973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Längere Zeit: 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erwaltungsauffassung ohne Bau ohne Flächennutzungsplanänderung möglich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Bundesverwaltungsgericht (BVerwG) hat mit seinem Urteil vom 24. November 2010 dargestellt, </a:t>
            </a:r>
            <a:r>
              <a:rPr lang="de-DE" altLang="de-DE" i="1" dirty="0">
                <a:latin typeface="Arial" panose="020B0604020202020204" pitchFamily="34" charset="0"/>
                <a:cs typeface="Arial" panose="020B0604020202020204" pitchFamily="34" charset="0"/>
              </a:rPr>
              <a:t>dass eine Entwicklung der Planfeststellungsvariante (PFV) aus der Darstellung der Flächennutzungsplanung  (FNP) nicht erkennbar sei.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Ohne 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FNP-Änderung ist der Trassenverlauf der Planfeststellungs-variante sowie aktueller Verlauf Variante 4SÜD nicht umsetzbar</a:t>
            </a:r>
            <a:r>
              <a:rPr lang="de-DE" altLang="de-DE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alt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alt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0483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 smtClean="0">
                <a:latin typeface="Arial"/>
                <a:cs typeface="Arial"/>
              </a:rPr>
              <a:t>Verfahren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2400" b="1" dirty="0">
                <a:latin typeface="Arial"/>
                <a:cs typeface="Arial"/>
              </a:rPr>
              <a:t>Planaufstellung 26.04.2001</a:t>
            </a: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>
                <a:latin typeface="Arial"/>
                <a:cs typeface="Arial"/>
              </a:rPr>
              <a:t>110. Änderung des Flächennutzungsplanes Bremen 1983 </a:t>
            </a:r>
            <a:endParaRPr lang="de-DE" sz="18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800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>
                <a:latin typeface="Arial"/>
                <a:cs typeface="Arial"/>
              </a:rPr>
              <a:t>Später: 19. Änderung in der Fassung der Bekanntmachung vom 31. Mai </a:t>
            </a:r>
            <a:r>
              <a:rPr lang="de-DE" sz="1800" dirty="0" smtClean="0">
                <a:latin typeface="Arial"/>
                <a:cs typeface="Arial"/>
              </a:rPr>
              <a:t>2001</a:t>
            </a:r>
            <a:endParaRPr lang="de-DE" sz="1800" dirty="0">
              <a:latin typeface="Arial"/>
              <a:cs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FFD4-0F75-4DB4-A3F6-3688D959DA07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1507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b="1" dirty="0">
                <a:latin typeface="Arial"/>
                <a:cs typeface="Arial"/>
              </a:rPr>
              <a:t>F</a:t>
            </a:r>
            <a:r>
              <a:rPr lang="de-DE" sz="1800" b="1" dirty="0" smtClean="0">
                <a:latin typeface="Arial"/>
                <a:cs typeface="Arial"/>
              </a:rPr>
              <a:t>rühzeitige Bürgerbeteiligung und Trägerbeteiligung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dirty="0" smtClean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 smtClean="0">
                <a:latin typeface="Arial"/>
                <a:cs typeface="Arial"/>
              </a:rPr>
              <a:t>1. Einwohnerversammlung 2001</a:t>
            </a:r>
            <a:endParaRPr lang="de-DE" sz="1800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>
                <a:latin typeface="Arial"/>
                <a:cs typeface="Arial"/>
              </a:rPr>
              <a:t>Runder Tisch </a:t>
            </a:r>
            <a:r>
              <a:rPr lang="de-DE" sz="1800" dirty="0" smtClean="0">
                <a:latin typeface="Arial"/>
                <a:cs typeface="Arial"/>
              </a:rPr>
              <a:t>2011/2013</a:t>
            </a:r>
            <a:endParaRPr lang="de-DE" sz="1800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endParaRPr lang="de-DE" sz="1800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 smtClean="0">
                <a:latin typeface="Arial"/>
                <a:cs typeface="Arial"/>
              </a:rPr>
              <a:t>2. Einwohnerversammlung 20.08.2013</a:t>
            </a:r>
            <a:endParaRPr lang="de-DE" sz="1800" dirty="0">
              <a:latin typeface="Arial"/>
              <a:cs typeface="Arial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0"/>
              </a:spcAft>
              <a:buFont typeface="Lucida Grande"/>
              <a:buChar char="-"/>
              <a:defRPr/>
            </a:pPr>
            <a:r>
              <a:rPr lang="de-DE" sz="1800" dirty="0" smtClean="0">
                <a:latin typeface="Arial"/>
                <a:cs typeface="Arial"/>
              </a:rPr>
              <a:t>und Beteiligung der Behörden und sonstigen Träger öffentlicher Belange gem. § 4 Abs. 2 BauGB</a:t>
            </a:r>
            <a:endParaRPr lang="de-DE" sz="1800" dirty="0">
              <a:latin typeface="Arial"/>
              <a:cs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9F67D2-2C9A-444B-9C84-D20C1599B0A7}" type="slidenum">
              <a:rPr lang="de-DE"/>
              <a:pPr>
                <a:defRPr/>
              </a:pPr>
              <a:t>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Bild 2" descr="leis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0" y="0"/>
            <a:ext cx="19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el 4"/>
          <p:cNvSpPr>
            <a:spLocks noGrp="1"/>
          </p:cNvSpPr>
          <p:nvPr>
            <p:ph type="title"/>
          </p:nvPr>
        </p:nvSpPr>
        <p:spPr>
          <a:xfrm>
            <a:off x="171450" y="131763"/>
            <a:ext cx="8528050" cy="979487"/>
          </a:xfrm>
        </p:spPr>
        <p:txBody>
          <a:bodyPr anchor="t"/>
          <a:lstStyle/>
          <a:p>
            <a:pPr algn="l">
              <a:lnSpc>
                <a:spcPct val="120000"/>
              </a:lnSpc>
            </a:pPr>
            <a:r>
              <a:rPr lang="de-DE" sz="2200" b="1" smtClean="0">
                <a:latin typeface="Arial" charset="0"/>
                <a:cs typeface="Arial" charset="0"/>
              </a:rPr>
              <a:t>19. Änderung des Flächennutzungsplanes</a:t>
            </a:r>
            <a:br>
              <a:rPr lang="de-DE" sz="2200" b="1" smtClean="0">
                <a:latin typeface="Arial" charset="0"/>
                <a:cs typeface="Arial" charset="0"/>
              </a:rPr>
            </a:br>
            <a:r>
              <a:rPr lang="de-DE" sz="2200" smtClean="0">
                <a:latin typeface="Arial" charset="0"/>
                <a:cs typeface="Arial" charset="0"/>
              </a:rPr>
              <a:t>Beteiligung der Öffentlichkeit gem. § 3 Abs. 1</a:t>
            </a:r>
          </a:p>
        </p:txBody>
      </p:sp>
      <p:pic>
        <p:nvPicPr>
          <p:cNvPr id="22531" name="Bild 4" descr="logosenator3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201613"/>
            <a:ext cx="19208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90500" y="1274763"/>
            <a:ext cx="8528050" cy="475138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Runder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Tisch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Schritt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frühzeitiger Bürgerbeteiligung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de-D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besteht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nach dem Runden Tisch in der Bremer Bevölkerung und Politik 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Konsens über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 fontAlgn="auto">
              <a:spcAft>
                <a:spcPts val="0"/>
              </a:spcAft>
              <a:defRPr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Lage der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281 BA 2/2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Lage und Ausgestaltung der Verknüpfung mit dem Autobahnzubringer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Arsten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und dem Stadtstraßennetz</a:t>
            </a:r>
          </a:p>
          <a:p>
            <a:pPr marL="285750" indent="-285750"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grundsätzliche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Sinnhaftigkeit des Projektes B6(n)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östlicher Lage zum Stadtteil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-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dem Verknüpfungspunkt mit der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 281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Damit kann nunmehr die rechtliche Absicherung (</a:t>
            </a:r>
            <a:r>
              <a:rPr lang="de-D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Flächennutzungsplan-Änderung 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erneute Planfeststellung) unmittelbar und schnell erfolgen.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19. Änderung des Fplan A 281, Bauabschnitt 2/2 20.8.2013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4AA56-0935-4DB1-A790-9D47C09E5384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Office PowerPoint</Application>
  <PresentationFormat>Bildschirmpräsentation (4:3)</PresentationFormat>
  <Paragraphs>148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Entwurfsvorlage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Calibri</vt:lpstr>
      <vt:lpstr>Arial</vt:lpstr>
      <vt:lpstr>Lucida Grande</vt:lpstr>
      <vt:lpstr>Wingdings</vt:lpstr>
      <vt:lpstr>Symbol</vt:lpstr>
      <vt:lpstr>Office-Design</vt:lpstr>
      <vt:lpstr>19. Änderung des Flächennutzungsplanes Autobahneckverbindung A 281, Bauabschnitt 2/2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  <vt:lpstr>19. Änderung des Flächennutzungsplanes Beteiligung der Öffentlichkeit gem. § 3 Abs. 1</vt:lpstr>
    </vt:vector>
  </TitlesOfParts>
  <Company>Hochschule für Gestaltung Karlsruhe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Florian Pfeffer</dc:creator>
  <cp:lastModifiedBy>farndt</cp:lastModifiedBy>
  <cp:revision>33</cp:revision>
  <dcterms:created xsi:type="dcterms:W3CDTF">2013-02-27T09:48:32Z</dcterms:created>
  <dcterms:modified xsi:type="dcterms:W3CDTF">2013-09-10T17:33:58Z</dcterms:modified>
</cp:coreProperties>
</file>